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sldIdLst>
    <p:sldId id="825" r:id="rId2"/>
    <p:sldId id="999" r:id="rId3"/>
    <p:sldId id="1195" r:id="rId4"/>
    <p:sldId id="1196" r:id="rId5"/>
    <p:sldId id="1197" r:id="rId6"/>
    <p:sldId id="1198" r:id="rId7"/>
    <p:sldId id="1199" r:id="rId8"/>
    <p:sldId id="1200" r:id="rId9"/>
    <p:sldId id="1201" r:id="rId10"/>
    <p:sldId id="1202" r:id="rId11"/>
    <p:sldId id="1203" r:id="rId12"/>
    <p:sldId id="1204" r:id="rId13"/>
    <p:sldId id="1205" r:id="rId14"/>
    <p:sldId id="1206" r:id="rId15"/>
    <p:sldId id="1207" r:id="rId16"/>
    <p:sldId id="1208" r:id="rId17"/>
    <p:sldId id="1209" r:id="rId18"/>
    <p:sldId id="1210" r:id="rId19"/>
    <p:sldId id="1211" r:id="rId20"/>
    <p:sldId id="1212" r:id="rId21"/>
    <p:sldId id="1213" r:id="rId22"/>
    <p:sldId id="1214" r:id="rId23"/>
    <p:sldId id="1215" r:id="rId24"/>
    <p:sldId id="1216" r:id="rId25"/>
    <p:sldId id="1217" r:id="rId26"/>
    <p:sldId id="1218" r:id="rId27"/>
    <p:sldId id="1219" r:id="rId28"/>
    <p:sldId id="1220" r:id="rId29"/>
    <p:sldId id="1221" r:id="rId30"/>
    <p:sldId id="1222" r:id="rId31"/>
    <p:sldId id="1223" r:id="rId32"/>
    <p:sldId id="1224" r:id="rId33"/>
    <p:sldId id="1225" r:id="rId34"/>
    <p:sldId id="1226" r:id="rId35"/>
    <p:sldId id="1227" r:id="rId36"/>
    <p:sldId id="1228" r:id="rId37"/>
    <p:sldId id="1229" r:id="rId38"/>
    <p:sldId id="1230" r:id="rId39"/>
    <p:sldId id="1231" r:id="rId40"/>
    <p:sldId id="1232" r:id="rId41"/>
    <p:sldId id="1233" r:id="rId42"/>
    <p:sldId id="1234" r:id="rId43"/>
    <p:sldId id="1235" r:id="rId44"/>
    <p:sldId id="1236" r:id="rId45"/>
    <p:sldId id="1237" r:id="rId46"/>
    <p:sldId id="1238" r:id="rId47"/>
    <p:sldId id="1239" r:id="rId48"/>
    <p:sldId id="1240" r:id="rId49"/>
    <p:sldId id="1241" r:id="rId50"/>
    <p:sldId id="1242" r:id="rId51"/>
    <p:sldId id="1243" r:id="rId52"/>
    <p:sldId id="1244" r:id="rId53"/>
    <p:sldId id="1245" r:id="rId54"/>
    <p:sldId id="1246" r:id="rId55"/>
    <p:sldId id="1247" r:id="rId56"/>
    <p:sldId id="1248" r:id="rId57"/>
    <p:sldId id="1249" r:id="rId58"/>
    <p:sldId id="1250" r:id="rId59"/>
    <p:sldId id="1251" r:id="rId60"/>
    <p:sldId id="1252" r:id="rId6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p:scale>
          <a:sx n="71" d="100"/>
          <a:sy n="71" d="100"/>
        </p:scale>
        <p:origin x="-108" y="366"/>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2014-03-01</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WHEN GOD SAYS NO</a:t>
            </a:r>
            <a:endParaRPr lang="en-ZA" dirty="0"/>
          </a:p>
        </p:txBody>
      </p:sp>
      <p:sp>
        <p:nvSpPr>
          <p:cNvPr id="3" name="Content Placeholder 2"/>
          <p:cNvSpPr>
            <a:spLocks noGrp="1"/>
          </p:cNvSpPr>
          <p:nvPr>
            <p:ph idx="1"/>
          </p:nvPr>
        </p:nvSpPr>
        <p:spPr/>
        <p:txBody>
          <a:bodyPr>
            <a:normAutofit lnSpcReduction="10000"/>
          </a:bodyPr>
          <a:lstStyle/>
          <a:p>
            <a:r>
              <a:rPr lang="en-ZA" dirty="0" smtClean="0"/>
              <a:t>Sometimes, we desperately want something with all of our heart and soul.  We plead with God over and over again, but in the end, He refuses to grant our request. How do we respond to these situations?</a:t>
            </a:r>
          </a:p>
          <a:p>
            <a:r>
              <a:rPr lang="en-ZA" dirty="0" smtClean="0"/>
              <a:t>When King David’s infant son from his adulterous affair with Bat </a:t>
            </a:r>
            <a:r>
              <a:rPr lang="en-ZA" dirty="0" err="1" smtClean="0"/>
              <a:t>Sheva</a:t>
            </a:r>
            <a:r>
              <a:rPr lang="en-ZA" dirty="0" smtClean="0"/>
              <a:t> became gravely ill, David begged God to spare the child’s life.  He fasted and prayed and prostrated himself face to the ground all night </a:t>
            </a:r>
            <a:r>
              <a:rPr lang="en-ZA" b="1" i="1" dirty="0" smtClean="0">
                <a:solidFill>
                  <a:srgbClr val="004821"/>
                </a:solidFill>
              </a:rPr>
              <a:t>(2 Samuel 12:16). </a:t>
            </a:r>
            <a:r>
              <a:rPr lang="en-ZA" dirty="0" smtClean="0"/>
              <a:t>Nevertheless, the child died.</a:t>
            </a:r>
          </a:p>
          <a:p>
            <a:r>
              <a:rPr lang="en-ZA" i="1" dirty="0" smtClean="0">
                <a:solidFill>
                  <a:srgbClr val="C00000"/>
                </a:solidFill>
              </a:rPr>
              <a:t>How did King David react to God’s decision?</a:t>
            </a:r>
          </a:p>
          <a:p>
            <a:r>
              <a:rPr lang="en-ZA" i="1" dirty="0" smtClean="0">
                <a:solidFill>
                  <a:srgbClr val="004821"/>
                </a:solidFill>
              </a:rPr>
              <a:t>.. </a:t>
            </a:r>
            <a:r>
              <a:rPr lang="en-ZA" i="1" dirty="0" err="1" smtClean="0">
                <a:solidFill>
                  <a:srgbClr val="004821"/>
                </a:solidFill>
              </a:rPr>
              <a:t>Dawid</a:t>
            </a:r>
            <a:r>
              <a:rPr lang="en-ZA" i="1" dirty="0" smtClean="0">
                <a:solidFill>
                  <a:srgbClr val="004821"/>
                </a:solidFill>
              </a:rPr>
              <a:t>̱ said to his servants, “Is the child dead?” And they said, “He is dead.” </a:t>
            </a:r>
            <a:r>
              <a:rPr lang="en-ZA" i="1" dirty="0" err="1" smtClean="0">
                <a:solidFill>
                  <a:srgbClr val="004821"/>
                </a:solidFill>
              </a:rPr>
              <a:t>Dawid</a:t>
            </a:r>
            <a:r>
              <a:rPr lang="en-ZA" i="1" dirty="0" smtClean="0">
                <a:solidFill>
                  <a:srgbClr val="004821"/>
                </a:solidFill>
              </a:rPr>
              <a:t>̱ then rose up from the ground, and washed and anointed himself, and changed his garments. And he went into the House of </a:t>
            </a:r>
            <a:r>
              <a:rPr lang="he-IL" i="1" dirty="0" smtClean="0">
                <a:solidFill>
                  <a:srgbClr val="004821"/>
                </a:solidFill>
              </a:rPr>
              <a:t>יהוה</a:t>
            </a:r>
            <a:r>
              <a:rPr lang="en-ZA" i="1" dirty="0" smtClean="0">
                <a:solidFill>
                  <a:srgbClr val="004821"/>
                </a:solidFill>
              </a:rPr>
              <a:t> and bowed himself, then came to his own house, and asked, and they set food before him, so he ate. </a:t>
            </a:r>
            <a:r>
              <a:rPr lang="en-US" b="1" i="1" dirty="0" smtClean="0">
                <a:solidFill>
                  <a:srgbClr val="004821"/>
                </a:solidFill>
              </a:rPr>
              <a:t>(2 Samuel 12:19-20).</a:t>
            </a:r>
            <a:r>
              <a:rPr lang="en-ZA" dirty="0" smtClean="0"/>
              <a:t> A Picture of submission to the will of God! </a:t>
            </a:r>
            <a:r>
              <a:rPr lang="en-US" dirty="0" smtClean="0"/>
              <a:t>David realized that God in His wisdom had made His judgment, and he accepted it, recognizing God’s divine rule and sovereignty.</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10</a:t>
            </a:fld>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FATHERS’ WILL</a:t>
            </a:r>
            <a:endParaRPr lang="en-ZA" dirty="0"/>
          </a:p>
        </p:txBody>
      </p:sp>
      <p:sp>
        <p:nvSpPr>
          <p:cNvPr id="3" name="Content Placeholder 2"/>
          <p:cNvSpPr>
            <a:spLocks noGrp="1"/>
          </p:cNvSpPr>
          <p:nvPr>
            <p:ph idx="1"/>
          </p:nvPr>
        </p:nvSpPr>
        <p:spPr/>
        <p:txBody>
          <a:bodyPr>
            <a:normAutofit fontScale="92500" lnSpcReduction="20000"/>
          </a:bodyPr>
          <a:lstStyle/>
          <a:p>
            <a:r>
              <a:rPr lang="en-ZA" sz="2400" dirty="0" smtClean="0"/>
              <a:t>The Promised Land was Moses’ dream, vision, and goal. And after all his hard work, not only was he not allowed to enter, but he had to support his successor who would—Joshua, imagine his disappointment!</a:t>
            </a:r>
          </a:p>
          <a:p>
            <a:pPr algn="ctr"/>
            <a:r>
              <a:rPr lang="en-ZA" sz="2400" i="1" dirty="0" smtClean="0">
                <a:solidFill>
                  <a:srgbClr val="004821"/>
                </a:solidFill>
              </a:rPr>
              <a:t>..“My favour is sufficient for you, for My power is perfected in weakness.” Most gladly, then, I shall rather boast in my weaknesses, so that the power of Messiah rests on me.  </a:t>
            </a:r>
            <a:r>
              <a:rPr lang="en-ZA" sz="2400" b="1" i="1" dirty="0" smtClean="0">
                <a:solidFill>
                  <a:srgbClr val="004821"/>
                </a:solidFill>
              </a:rPr>
              <a:t>(2 Corinthians 12:9)</a:t>
            </a:r>
          </a:p>
          <a:p>
            <a:r>
              <a:rPr lang="he-IL" sz="2400" dirty="0" smtClean="0"/>
              <a:t>יהושע</a:t>
            </a:r>
            <a:r>
              <a:rPr lang="en-ZA" sz="2400" dirty="0" smtClean="0"/>
              <a:t> was met with the answer </a:t>
            </a:r>
            <a:r>
              <a:rPr lang="en-ZA" sz="2400" i="1" dirty="0" smtClean="0"/>
              <a:t>‘No’ </a:t>
            </a:r>
            <a:r>
              <a:rPr lang="en-ZA" sz="2400" dirty="0" smtClean="0"/>
              <a:t>from his beloved Father. In the Garden of Gethsemane, </a:t>
            </a:r>
            <a:r>
              <a:rPr lang="he-IL" sz="2400" dirty="0" smtClean="0"/>
              <a:t>יהושע</a:t>
            </a:r>
            <a:r>
              <a:rPr lang="en-ZA" sz="2400" dirty="0" smtClean="0"/>
              <a:t> asked if the cup of suffering could be taken from him </a:t>
            </a:r>
            <a:r>
              <a:rPr lang="en-ZA" sz="2400" i="1" dirty="0" smtClean="0">
                <a:solidFill>
                  <a:srgbClr val="004821"/>
                </a:solidFill>
              </a:rPr>
              <a:t>And going forward a little, He fell on His face, and prayed, saying, “O My Father, if it is possible, let this cup pass from Me. Yet not as I desire, but as You desire.” </a:t>
            </a:r>
            <a:r>
              <a:rPr lang="en-ZA" sz="2400" b="1" i="1" dirty="0" smtClean="0">
                <a:solidFill>
                  <a:srgbClr val="004821"/>
                </a:solidFill>
              </a:rPr>
              <a:t>(Matthew 26:39) </a:t>
            </a:r>
            <a:r>
              <a:rPr lang="en-ZA" sz="2400" dirty="0" smtClean="0"/>
              <a:t>a second time He enquired: </a:t>
            </a:r>
            <a:r>
              <a:rPr lang="en-ZA" sz="2400" i="1" dirty="0" smtClean="0">
                <a:solidFill>
                  <a:srgbClr val="004821"/>
                </a:solidFill>
              </a:rPr>
              <a:t>Again He went away, a second time, and prayed, saying, “O My Father, if it is impossible for this to pass unless I drink it, let Your desire be done.” </a:t>
            </a:r>
            <a:r>
              <a:rPr lang="en-ZA" sz="2400" b="1" i="1" dirty="0" smtClean="0">
                <a:solidFill>
                  <a:srgbClr val="004821"/>
                </a:solidFill>
              </a:rPr>
              <a:t>(Matthew 26:42)</a:t>
            </a:r>
          </a:p>
          <a:p>
            <a:pPr algn="ctr"/>
            <a:r>
              <a:rPr lang="en-ZA" sz="2400" i="1" dirty="0" smtClean="0">
                <a:solidFill>
                  <a:srgbClr val="004821"/>
                </a:solidFill>
              </a:rPr>
              <a:t>though being a Son, He learned obedience by what He suffered</a:t>
            </a:r>
            <a:r>
              <a:rPr lang="en-ZA" sz="2400" b="1" i="1" dirty="0" smtClean="0">
                <a:solidFill>
                  <a:srgbClr val="004821"/>
                </a:solidFill>
              </a:rPr>
              <a:t>. (Hebrews 5:8) </a:t>
            </a:r>
          </a:p>
          <a:p>
            <a:endParaRPr lang="en-US" dirty="0" smtClean="0"/>
          </a:p>
          <a:p>
            <a:endParaRPr lang="en-ZA" i="1" dirty="0" smtClean="0">
              <a:solidFill>
                <a:srgbClr val="004821"/>
              </a:solidFill>
            </a:endParaRPr>
          </a:p>
          <a:p>
            <a:endParaRPr lang="en-ZA" dirty="0" smtClean="0"/>
          </a:p>
          <a:p>
            <a:endParaRPr lang="en-ZA"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GARDEN OF GETSEMANE</a:t>
            </a:r>
            <a:endParaRPr lang="en-ZA" dirty="0"/>
          </a:p>
        </p:txBody>
      </p:sp>
      <p:sp>
        <p:nvSpPr>
          <p:cNvPr id="3" name="Content Placeholder 2"/>
          <p:cNvSpPr>
            <a:spLocks noGrp="1"/>
          </p:cNvSpPr>
          <p:nvPr>
            <p:ph idx="1"/>
          </p:nvPr>
        </p:nvSpPr>
        <p:spPr/>
        <p:txBody>
          <a:bodyPr>
            <a:normAutofit lnSpcReduction="10000"/>
          </a:bodyPr>
          <a:lstStyle/>
          <a:p>
            <a:r>
              <a:rPr lang="en-ZA" dirty="0" smtClean="0"/>
              <a:t>In Hebrew, the Garden of Gethsemane is called Gat </a:t>
            </a:r>
            <a:r>
              <a:rPr lang="en-ZA" dirty="0" err="1" smtClean="0"/>
              <a:t>Shemanim</a:t>
            </a:r>
            <a:r>
              <a:rPr lang="en-ZA" dirty="0" smtClean="0"/>
              <a:t> (oil press). </a:t>
            </a:r>
            <a:r>
              <a:rPr lang="en-ZA" dirty="0" err="1" smtClean="0"/>
              <a:t>Shemanim</a:t>
            </a:r>
            <a:r>
              <a:rPr lang="en-ZA" dirty="0" smtClean="0"/>
              <a:t> is the plural form of </a:t>
            </a:r>
            <a:r>
              <a:rPr lang="en-ZA" dirty="0" err="1" smtClean="0"/>
              <a:t>shemen</a:t>
            </a:r>
            <a:r>
              <a:rPr lang="en-ZA" dirty="0" smtClean="0"/>
              <a:t>, the Hebrew word for oil. Since oil represents the anointing of </a:t>
            </a:r>
            <a:r>
              <a:rPr lang="en-ZA" dirty="0" err="1" smtClean="0"/>
              <a:t>Ruach</a:t>
            </a:r>
            <a:r>
              <a:rPr lang="en-ZA" dirty="0" smtClean="0"/>
              <a:t> </a:t>
            </a:r>
            <a:r>
              <a:rPr lang="en-ZA" dirty="0" err="1" smtClean="0"/>
              <a:t>HaKodesh</a:t>
            </a:r>
            <a:r>
              <a:rPr lang="en-ZA" dirty="0" smtClean="0"/>
              <a:t> (Holy Spirit), it was an appropriate place for </a:t>
            </a:r>
            <a:r>
              <a:rPr lang="he-IL" dirty="0" smtClean="0"/>
              <a:t>יהושע</a:t>
            </a:r>
            <a:r>
              <a:rPr lang="en-ZA" dirty="0" smtClean="0"/>
              <a:t> to submit to the will of his Abba (Father) and receive an anointing to carry it out.</a:t>
            </a:r>
          </a:p>
          <a:p>
            <a:r>
              <a:rPr lang="en-ZA" i="1" dirty="0" smtClean="0">
                <a:solidFill>
                  <a:srgbClr val="C00000"/>
                </a:solidFill>
              </a:rPr>
              <a:t>What can we learn?  </a:t>
            </a:r>
          </a:p>
          <a:p>
            <a:r>
              <a:rPr lang="en-ZA" i="1" dirty="0" smtClean="0">
                <a:solidFill>
                  <a:srgbClr val="C00000"/>
                </a:solidFill>
              </a:rPr>
              <a:t>That there will be times when God’s resounding NO may cause us pain and sorrow.  We can also learn that God says no for a variety of reasons; for instance, in the case of Moses and David, the consequences of sin was involved. In the case of  </a:t>
            </a:r>
            <a:r>
              <a:rPr lang="he-IL" i="1" dirty="0" smtClean="0">
                <a:solidFill>
                  <a:srgbClr val="C00000"/>
                </a:solidFill>
              </a:rPr>
              <a:t>יהושע</a:t>
            </a:r>
            <a:r>
              <a:rPr lang="en-ZA" i="1" dirty="0" smtClean="0">
                <a:solidFill>
                  <a:srgbClr val="C00000"/>
                </a:solidFill>
              </a:rPr>
              <a:t> in the Garden of Gethsemane, there was but one way for the will of God—mankind's redemption from sin—to be accomplished.</a:t>
            </a:r>
          </a:p>
          <a:p>
            <a:r>
              <a:rPr lang="en-ZA" i="1" dirty="0" smtClean="0">
                <a:solidFill>
                  <a:srgbClr val="C00000"/>
                </a:solidFill>
              </a:rPr>
              <a:t>We can see that if we graciously accept and trust God's answer of no, our trials may refine our character and make us more like </a:t>
            </a:r>
            <a:r>
              <a:rPr lang="he-IL" i="1" dirty="0" smtClean="0">
                <a:solidFill>
                  <a:srgbClr val="C00000"/>
                </a:solidFill>
              </a:rPr>
              <a:t>יהושע</a:t>
            </a:r>
            <a:r>
              <a:rPr lang="en-ZA" i="1" dirty="0" smtClean="0">
                <a:solidFill>
                  <a:srgbClr val="C00000"/>
                </a:solidFill>
              </a:rPr>
              <a:t>. </a:t>
            </a:r>
            <a:r>
              <a:rPr lang="en-US" i="1" dirty="0" smtClean="0">
                <a:solidFill>
                  <a:srgbClr val="C00000"/>
                </a:solidFill>
              </a:rPr>
              <a:t>May we be wise enough to recognize when God is saying NO.</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fld id="{715B7D16-8FAD-4D2D-B977-107333E7495D}" type="slidenum">
              <a:rPr lang="en-ZA" smtClean="0"/>
              <a:pPr/>
              <a:t>12</a:t>
            </a:fld>
            <a:r>
              <a:rPr lang="en-ZA" smtClean="0"/>
              <a:t> </a:t>
            </a:r>
            <a:endParaRPr lang="en-ZA" dirty="0"/>
          </a:p>
        </p:txBody>
      </p:sp>
      <p:pic>
        <p:nvPicPr>
          <p:cNvPr id="5" name="Picture 4" descr="https://staticapp.icpsc.com/icp/loadimage.php/mogile/261268/25caf7f3592c91ff79f9e4a2aee4217d/image/jpeg"/>
          <p:cNvPicPr/>
          <p:nvPr/>
        </p:nvPicPr>
        <p:blipFill>
          <a:blip r:embed="rId2" cstate="print"/>
          <a:srcRect/>
          <a:stretch>
            <a:fillRect/>
          </a:stretch>
        </p:blipFill>
        <p:spPr bwMode="auto">
          <a:xfrm>
            <a:off x="467544" y="332656"/>
            <a:ext cx="8136903" cy="6048672"/>
          </a:xfrm>
          <a:prstGeom prst="rect">
            <a:avLst/>
          </a:prstGeom>
          <a:noFill/>
          <a:ln w="9525">
            <a:noFill/>
            <a:miter lim="800000"/>
            <a:headEnd/>
            <a:tailEnd/>
          </a:ln>
        </p:spPr>
      </p:pic>
      <p:sp>
        <p:nvSpPr>
          <p:cNvPr id="7" name="TextBox 6"/>
          <p:cNvSpPr txBox="1"/>
          <p:nvPr/>
        </p:nvSpPr>
        <p:spPr>
          <a:xfrm>
            <a:off x="1115616" y="5805264"/>
            <a:ext cx="7141699" cy="461665"/>
          </a:xfrm>
          <a:prstGeom prst="rect">
            <a:avLst/>
          </a:prstGeom>
          <a:noFill/>
        </p:spPr>
        <p:txBody>
          <a:bodyPr wrap="none" rtlCol="0">
            <a:spAutoFit/>
          </a:bodyPr>
          <a:lstStyle/>
          <a:p>
            <a:r>
              <a:rPr lang="en-US" sz="2400" b="1" dirty="0" smtClean="0">
                <a:solidFill>
                  <a:srgbClr val="FFC000"/>
                </a:solidFill>
              </a:rPr>
              <a:t>Ancient olive grove: the Garden of Gethsemane</a:t>
            </a:r>
            <a:endParaRPr lang="en-ZA" sz="2400" b="1" dirty="0">
              <a:solidFill>
                <a:srgbClr val="FFC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SEE </a:t>
            </a:r>
            <a:endParaRPr lang="en-ZA" dirty="0"/>
          </a:p>
        </p:txBody>
      </p:sp>
      <p:sp>
        <p:nvSpPr>
          <p:cNvPr id="3" name="Content Placeholder 2"/>
          <p:cNvSpPr>
            <a:spLocks noGrp="1"/>
          </p:cNvSpPr>
          <p:nvPr>
            <p:ph idx="1"/>
          </p:nvPr>
        </p:nvSpPr>
        <p:spPr/>
        <p:txBody>
          <a:bodyPr>
            <a:normAutofit fontScale="92500" lnSpcReduction="10000"/>
          </a:bodyPr>
          <a:lstStyle/>
          <a:p>
            <a:pPr algn="ctr"/>
            <a:r>
              <a:rPr lang="en-ZA" sz="2400" i="1" dirty="0" smtClean="0">
                <a:solidFill>
                  <a:srgbClr val="004821"/>
                </a:solidFill>
              </a:rPr>
              <a:t>.. and lift up your eyes westward, and northward, and southward, and eastward, and </a:t>
            </a:r>
            <a:r>
              <a:rPr lang="en-ZA" sz="2400" b="1" i="1" dirty="0" smtClean="0">
                <a:solidFill>
                  <a:srgbClr val="004821"/>
                </a:solidFill>
              </a:rPr>
              <a:t>look</a:t>
            </a:r>
            <a:r>
              <a:rPr lang="en-ZA" sz="2400" i="1" dirty="0" smtClean="0">
                <a:solidFill>
                  <a:srgbClr val="004821"/>
                </a:solidFill>
              </a:rPr>
              <a:t> with your eyes, for you do not pass over this </a:t>
            </a:r>
            <a:r>
              <a:rPr lang="en-ZA" sz="2400" i="1" dirty="0" err="1" smtClean="0">
                <a:solidFill>
                  <a:srgbClr val="004821"/>
                </a:solidFill>
              </a:rPr>
              <a:t>Yardĕn</a:t>
            </a:r>
            <a:r>
              <a:rPr lang="en-ZA" sz="2400" i="1" dirty="0" smtClean="0">
                <a:solidFill>
                  <a:srgbClr val="004821"/>
                </a:solidFill>
              </a:rPr>
              <a:t>. </a:t>
            </a:r>
            <a:r>
              <a:rPr lang="en-ZA" sz="2400" b="1" i="1" dirty="0" smtClean="0">
                <a:solidFill>
                  <a:srgbClr val="004821"/>
                </a:solidFill>
              </a:rPr>
              <a:t>(Deuteronomy 3:27)</a:t>
            </a:r>
          </a:p>
          <a:p>
            <a:r>
              <a:rPr lang="en-ZA" sz="2400" dirty="0" smtClean="0"/>
              <a:t>What was it that Moses actually saw? The word for see can mean much more than literally taking in images with one’s eyes. It can also imply a spiritual understanding or an acceptance of the Word of </a:t>
            </a:r>
            <a:r>
              <a:rPr lang="he-IL" sz="2400" dirty="0" smtClean="0"/>
              <a:t>יהוה</a:t>
            </a:r>
            <a:r>
              <a:rPr lang="en-ZA" sz="2400" dirty="0" smtClean="0"/>
              <a:t>:</a:t>
            </a:r>
          </a:p>
          <a:p>
            <a:pPr algn="ctr"/>
            <a:r>
              <a:rPr lang="en-ZA" sz="2400" i="1" dirty="0" smtClean="0">
                <a:solidFill>
                  <a:srgbClr val="004821"/>
                </a:solidFill>
              </a:rPr>
              <a:t>Oh, taste and see that </a:t>
            </a:r>
            <a:r>
              <a:rPr lang="he-IL" sz="2400" i="1" dirty="0" smtClean="0">
                <a:solidFill>
                  <a:srgbClr val="004821"/>
                </a:solidFill>
              </a:rPr>
              <a:t>יהוה</a:t>
            </a:r>
            <a:r>
              <a:rPr lang="en-ZA" sz="2400" i="1" dirty="0" smtClean="0">
                <a:solidFill>
                  <a:srgbClr val="004821"/>
                </a:solidFill>
              </a:rPr>
              <a:t> is good; Blessed is the man that takes refuge in Him! </a:t>
            </a:r>
            <a:r>
              <a:rPr lang="en-US" sz="2400" b="1" i="1" dirty="0" smtClean="0">
                <a:solidFill>
                  <a:srgbClr val="004821"/>
                </a:solidFill>
              </a:rPr>
              <a:t>(Psalms 34:8)</a:t>
            </a:r>
          </a:p>
          <a:p>
            <a:r>
              <a:rPr lang="en-ZA" sz="2400" dirty="0" smtClean="0"/>
              <a:t>Now Moses lifted his eyes in all four directions. We read of that same vision given to Abram:</a:t>
            </a:r>
          </a:p>
          <a:p>
            <a:pPr algn="ctr"/>
            <a:r>
              <a:rPr lang="en-ZA" sz="2400" i="1" dirty="0" smtClean="0">
                <a:solidFill>
                  <a:srgbClr val="004821"/>
                </a:solidFill>
              </a:rPr>
              <a:t>And after Lot had separated from him, </a:t>
            </a:r>
            <a:r>
              <a:rPr lang="he-IL" sz="2400" i="1" dirty="0" smtClean="0">
                <a:solidFill>
                  <a:srgbClr val="004821"/>
                </a:solidFill>
              </a:rPr>
              <a:t>יהוה</a:t>
            </a:r>
            <a:r>
              <a:rPr lang="en-ZA" sz="2400" i="1" dirty="0" smtClean="0">
                <a:solidFill>
                  <a:srgbClr val="004821"/>
                </a:solidFill>
              </a:rPr>
              <a:t> said to </a:t>
            </a:r>
            <a:r>
              <a:rPr lang="en-ZA" sz="2400" i="1" dirty="0" err="1" smtClean="0">
                <a:solidFill>
                  <a:srgbClr val="004821"/>
                </a:solidFill>
              </a:rPr>
              <a:t>Aḇram</a:t>
            </a:r>
            <a:r>
              <a:rPr lang="en-ZA" sz="2400" i="1" dirty="0" smtClean="0">
                <a:solidFill>
                  <a:srgbClr val="004821"/>
                </a:solidFill>
              </a:rPr>
              <a:t>, “Now lift up your eyes and look from the place where you are, northward and southward and eastward and westward, for all the land which you see I shall give to you and your seed forever. </a:t>
            </a:r>
            <a:r>
              <a:rPr lang="en-US" sz="2400" b="1" i="1" dirty="0" smtClean="0">
                <a:solidFill>
                  <a:srgbClr val="004821"/>
                </a:solidFill>
              </a:rPr>
              <a:t>(Genesis 13:14-15)</a:t>
            </a:r>
          </a:p>
          <a:p>
            <a:r>
              <a:rPr lang="en-ZA" sz="2400" dirty="0" smtClean="0"/>
              <a:t>Literally speaking, Abram was in the Promised Land and </a:t>
            </a:r>
            <a:r>
              <a:rPr lang="en-ZA" sz="2400" i="1" dirty="0" smtClean="0"/>
              <a:t>“saw” </a:t>
            </a:r>
            <a:r>
              <a:rPr lang="en-ZA" sz="2400" dirty="0" smtClean="0"/>
              <a:t>the Promised Land in all four directions</a:t>
            </a:r>
            <a:endParaRPr lang="en-US" sz="2400" i="1" dirty="0" smtClean="0">
              <a:solidFill>
                <a:srgbClr val="004821"/>
              </a:solidFill>
            </a:endParaRPr>
          </a:p>
          <a:p>
            <a:endParaRPr lang="en-US" dirty="0" smtClean="0"/>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SOMETHING MORE</a:t>
            </a:r>
            <a:endParaRPr lang="en-ZA" dirty="0"/>
          </a:p>
        </p:txBody>
      </p:sp>
      <p:sp>
        <p:nvSpPr>
          <p:cNvPr id="3" name="Content Placeholder 2"/>
          <p:cNvSpPr>
            <a:spLocks noGrp="1"/>
          </p:cNvSpPr>
          <p:nvPr>
            <p:ph idx="1"/>
          </p:nvPr>
        </p:nvSpPr>
        <p:spPr/>
        <p:txBody>
          <a:bodyPr>
            <a:normAutofit fontScale="92500" lnSpcReduction="20000"/>
          </a:bodyPr>
          <a:lstStyle/>
          <a:p>
            <a:r>
              <a:rPr lang="en-ZA" sz="2400" dirty="0" smtClean="0"/>
              <a:t>According to the book of Hebrews Abram was longing for something more: </a:t>
            </a:r>
          </a:p>
          <a:p>
            <a:pPr algn="ctr"/>
            <a:r>
              <a:rPr lang="en-ZA" sz="2400" i="1" dirty="0" smtClean="0">
                <a:solidFill>
                  <a:srgbClr val="004821"/>
                </a:solidFill>
              </a:rPr>
              <a:t>By belief, </a:t>
            </a:r>
            <a:r>
              <a:rPr lang="en-ZA" sz="2400" i="1" dirty="0" err="1" smtClean="0">
                <a:solidFill>
                  <a:srgbClr val="004821"/>
                </a:solidFill>
              </a:rPr>
              <a:t>Aḇraham</a:t>
            </a:r>
            <a:r>
              <a:rPr lang="en-ZA" sz="2400" i="1" dirty="0" smtClean="0">
                <a:solidFill>
                  <a:srgbClr val="004821"/>
                </a:solidFill>
              </a:rPr>
              <a:t> obeyed when he was called to go out to the place which he was about to receive as an inheritance. And he went out, not knowing where he was going. By belief, he sojourned in the land of promise as a stranger, dwelling in tents with </a:t>
            </a:r>
            <a:r>
              <a:rPr lang="en-ZA" sz="2400" i="1" dirty="0" err="1" smtClean="0">
                <a:solidFill>
                  <a:srgbClr val="004821"/>
                </a:solidFill>
              </a:rPr>
              <a:t>Yitsḥaq</a:t>
            </a:r>
            <a:r>
              <a:rPr lang="en-ZA" sz="2400" i="1" dirty="0" smtClean="0">
                <a:solidFill>
                  <a:srgbClr val="004821"/>
                </a:solidFill>
              </a:rPr>
              <a:t> and </a:t>
            </a:r>
            <a:r>
              <a:rPr lang="en-ZA" sz="2400" i="1" dirty="0" err="1" smtClean="0">
                <a:solidFill>
                  <a:srgbClr val="004821"/>
                </a:solidFill>
              </a:rPr>
              <a:t>Yaʽaqob</a:t>
            </a:r>
            <a:r>
              <a:rPr lang="en-ZA" sz="2400" i="1" dirty="0" smtClean="0">
                <a:solidFill>
                  <a:srgbClr val="004821"/>
                </a:solidFill>
              </a:rPr>
              <a:t>̱, the heirs with him of the same promise, for he was looking for the city having foundations, whose builder and maker is Elohim</a:t>
            </a:r>
            <a:r>
              <a:rPr lang="en-ZA" sz="2400" b="1" i="1" dirty="0" smtClean="0">
                <a:solidFill>
                  <a:srgbClr val="004821"/>
                </a:solidFill>
              </a:rPr>
              <a:t>. (Hebrews 11:8-10)</a:t>
            </a:r>
          </a:p>
          <a:p>
            <a:r>
              <a:rPr lang="en-ZA" sz="2400" dirty="0" smtClean="0"/>
              <a:t>Is the </a:t>
            </a:r>
            <a:r>
              <a:rPr lang="en-ZA" sz="2400" i="1" dirty="0" smtClean="0"/>
              <a:t>“something more” </a:t>
            </a:r>
            <a:r>
              <a:rPr lang="en-ZA" sz="2400" dirty="0" smtClean="0"/>
              <a:t>what Moses was able to see </a:t>
            </a:r>
            <a:r>
              <a:rPr lang="en-ZA" sz="2400" i="1" dirty="0" smtClean="0"/>
              <a:t>from the mountain top? Did the </a:t>
            </a:r>
            <a:r>
              <a:rPr lang="en-ZA" sz="2400" dirty="0" smtClean="0"/>
              <a:t>spiritual vision given to Moses enable Him to see the heavenly city Abram was waiting for? We know that Moses made it to the Promised Land:</a:t>
            </a:r>
          </a:p>
          <a:p>
            <a:pPr algn="ctr"/>
            <a:r>
              <a:rPr lang="en-ZA" sz="2400" i="1" dirty="0" smtClean="0">
                <a:solidFill>
                  <a:srgbClr val="004821"/>
                </a:solidFill>
              </a:rPr>
              <a:t>And after six days </a:t>
            </a:r>
            <a:r>
              <a:rPr lang="he-IL" sz="2400" i="1" dirty="0" smtClean="0">
                <a:solidFill>
                  <a:srgbClr val="004821"/>
                </a:solidFill>
              </a:rPr>
              <a:t>יהושע</a:t>
            </a:r>
            <a:r>
              <a:rPr lang="en-ZA" sz="2400" i="1" dirty="0" smtClean="0">
                <a:solidFill>
                  <a:srgbClr val="004821"/>
                </a:solidFill>
              </a:rPr>
              <a:t> took </a:t>
            </a:r>
            <a:r>
              <a:rPr lang="en-ZA" sz="2400" i="1" dirty="0" err="1" smtClean="0">
                <a:solidFill>
                  <a:srgbClr val="004821"/>
                </a:solidFill>
              </a:rPr>
              <a:t>Kĕpha</a:t>
            </a:r>
            <a:r>
              <a:rPr lang="en-ZA" sz="2400" i="1" dirty="0" smtClean="0">
                <a:solidFill>
                  <a:srgbClr val="004821"/>
                </a:solidFill>
              </a:rPr>
              <a:t>, and </a:t>
            </a:r>
            <a:r>
              <a:rPr lang="en-ZA" sz="2400" i="1" dirty="0" err="1" smtClean="0">
                <a:solidFill>
                  <a:srgbClr val="004821"/>
                </a:solidFill>
              </a:rPr>
              <a:t>Yaʽaqob</a:t>
            </a:r>
            <a:r>
              <a:rPr lang="en-ZA" sz="2400" i="1" dirty="0" smtClean="0">
                <a:solidFill>
                  <a:srgbClr val="004821"/>
                </a:solidFill>
              </a:rPr>
              <a:t>̱, and </a:t>
            </a:r>
            <a:r>
              <a:rPr lang="en-ZA" sz="2400" i="1" dirty="0" err="1" smtClean="0">
                <a:solidFill>
                  <a:srgbClr val="004821"/>
                </a:solidFill>
              </a:rPr>
              <a:t>Yoḥanan</a:t>
            </a:r>
            <a:r>
              <a:rPr lang="en-ZA" sz="2400" i="1" dirty="0" smtClean="0">
                <a:solidFill>
                  <a:srgbClr val="004821"/>
                </a:solidFill>
              </a:rPr>
              <a:t> his brother, and brought them up on a high mountain by themselves, and He was transformed before them, and His face shone like the sun, and His garments became as white as the light. And see, </a:t>
            </a:r>
            <a:r>
              <a:rPr lang="en-ZA" sz="2400" i="1" dirty="0" err="1" smtClean="0">
                <a:solidFill>
                  <a:srgbClr val="004821"/>
                </a:solidFill>
              </a:rPr>
              <a:t>Mosheh</a:t>
            </a:r>
            <a:r>
              <a:rPr lang="en-ZA" sz="2400" i="1" dirty="0" smtClean="0">
                <a:solidFill>
                  <a:srgbClr val="004821"/>
                </a:solidFill>
              </a:rPr>
              <a:t> and </a:t>
            </a:r>
            <a:r>
              <a:rPr lang="en-ZA" sz="2400" i="1" dirty="0" err="1" smtClean="0">
                <a:solidFill>
                  <a:srgbClr val="004821"/>
                </a:solidFill>
              </a:rPr>
              <a:t>Ěliyahu</a:t>
            </a:r>
            <a:r>
              <a:rPr lang="en-ZA" sz="2400" i="1" dirty="0" smtClean="0">
                <a:solidFill>
                  <a:srgbClr val="004821"/>
                </a:solidFill>
              </a:rPr>
              <a:t> appeared to them, talking with Him</a:t>
            </a:r>
            <a:r>
              <a:rPr lang="en-ZA" sz="2400" b="1" i="1" dirty="0" smtClean="0">
                <a:solidFill>
                  <a:srgbClr val="004821"/>
                </a:solidFill>
              </a:rPr>
              <a:t>. </a:t>
            </a:r>
            <a:r>
              <a:rPr lang="en-US" sz="2400" b="1" i="1" dirty="0" smtClean="0">
                <a:solidFill>
                  <a:srgbClr val="004821"/>
                </a:solidFill>
              </a:rPr>
              <a:t>(Matthew 17:1-3)</a:t>
            </a:r>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ZA" dirty="0" smtClean="0"/>
              <a:t>OUR STRENGTH</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‘But charge </a:t>
            </a:r>
            <a:r>
              <a:rPr lang="en-ZA" i="1" dirty="0" err="1" smtClean="0">
                <a:solidFill>
                  <a:srgbClr val="004821"/>
                </a:solidFill>
              </a:rPr>
              <a:t>Yehoshua</a:t>
            </a:r>
            <a:r>
              <a:rPr lang="en-ZA" i="1" dirty="0" smtClean="0">
                <a:solidFill>
                  <a:srgbClr val="004821"/>
                </a:solidFill>
              </a:rPr>
              <a:t>, and strengthen him and make him brave, for he shall pass over before this people and causes them to inherit the land which you see.’ </a:t>
            </a:r>
            <a:r>
              <a:rPr lang="en-ZA" b="1" i="1" dirty="0" smtClean="0">
                <a:solidFill>
                  <a:srgbClr val="004821"/>
                </a:solidFill>
              </a:rPr>
              <a:t>(Deuteronomy 3:28)</a:t>
            </a:r>
          </a:p>
          <a:p>
            <a:pPr>
              <a:lnSpc>
                <a:spcPts val="2100"/>
              </a:lnSpc>
            </a:pPr>
            <a:r>
              <a:rPr lang="en-ZA" dirty="0" smtClean="0"/>
              <a:t>Joshua is a picture of </a:t>
            </a:r>
            <a:r>
              <a:rPr lang="he-IL" dirty="0" smtClean="0"/>
              <a:t>יהושע</a:t>
            </a:r>
            <a:r>
              <a:rPr lang="en-ZA" dirty="0" smtClean="0"/>
              <a:t>. Moses is synonymous with Torah. Joshua was strengthened by Moses. In the same way, </a:t>
            </a:r>
            <a:r>
              <a:rPr lang="he-IL" dirty="0" smtClean="0"/>
              <a:t>יהושע</a:t>
            </a:r>
            <a:r>
              <a:rPr lang="en-ZA" dirty="0" smtClean="0"/>
              <a:t> was strengthened by Torah. When </a:t>
            </a:r>
            <a:r>
              <a:rPr lang="he-IL" dirty="0" smtClean="0"/>
              <a:t>יהושע</a:t>
            </a:r>
            <a:r>
              <a:rPr lang="en-ZA" dirty="0" smtClean="0"/>
              <a:t> was 12, and His parents lost track of Him? They found Him in the temple, and the Gospels tell us that He was there discussing Torah!</a:t>
            </a:r>
          </a:p>
          <a:p>
            <a:pPr algn="ctr">
              <a:lnSpc>
                <a:spcPts val="2100"/>
              </a:lnSpc>
            </a:pPr>
            <a:r>
              <a:rPr lang="en-ZA" i="1" dirty="0" smtClean="0">
                <a:solidFill>
                  <a:srgbClr val="004821"/>
                </a:solidFill>
              </a:rPr>
              <a:t>.. they found Him in the Set-apart Place, sitting in the midst of the teachers, both listening to them and asking them questions. And all who heard Him were astonished at His understanding and answers. ... Did you not know that I had to be in the matters of My Father?” .. And </a:t>
            </a:r>
            <a:r>
              <a:rPr lang="he-IL" i="1" dirty="0" smtClean="0">
                <a:solidFill>
                  <a:srgbClr val="004821"/>
                </a:solidFill>
              </a:rPr>
              <a:t>יהושע</a:t>
            </a:r>
            <a:r>
              <a:rPr lang="en-ZA" i="1" dirty="0" smtClean="0">
                <a:solidFill>
                  <a:srgbClr val="004821"/>
                </a:solidFill>
              </a:rPr>
              <a:t> increased in wisdom and stature, and in favour with Elohim and men. </a:t>
            </a:r>
            <a:r>
              <a:rPr lang="en-US" b="1" i="1" dirty="0" smtClean="0">
                <a:solidFill>
                  <a:srgbClr val="004821"/>
                </a:solidFill>
              </a:rPr>
              <a:t>(Luke 2:46-52)</a:t>
            </a:r>
          </a:p>
          <a:p>
            <a:pPr>
              <a:lnSpc>
                <a:spcPts val="2100"/>
              </a:lnSpc>
            </a:pPr>
            <a:r>
              <a:rPr lang="en-ZA" dirty="0" smtClean="0"/>
              <a:t>When </a:t>
            </a:r>
            <a:r>
              <a:rPr lang="he-IL" dirty="0" smtClean="0"/>
              <a:t>יהושע</a:t>
            </a:r>
            <a:r>
              <a:rPr lang="en-ZA" dirty="0" smtClean="0"/>
              <a:t> was tempted in the desert by Satan, how did He remain strong? He recited Torah to the evil one! </a:t>
            </a:r>
          </a:p>
          <a:p>
            <a:pPr algn="ctr">
              <a:lnSpc>
                <a:spcPts val="2100"/>
              </a:lnSpc>
            </a:pPr>
            <a:r>
              <a:rPr lang="en-ZA" i="1" dirty="0" smtClean="0">
                <a:solidFill>
                  <a:srgbClr val="002060"/>
                </a:solidFill>
              </a:rPr>
              <a:t>This is the pattern for us to learn and follow ourselves when we need to be strengthened during times of trouble!</a:t>
            </a:r>
            <a:endParaRPr lang="en-ZA" i="1" dirty="0">
              <a:solidFill>
                <a:srgbClr val="002060"/>
              </a:solidFill>
            </a:endParaRPr>
          </a:p>
        </p:txBody>
      </p:sp>
      <p:sp>
        <p:nvSpPr>
          <p:cNvPr id="4" name="Slide Number Placeholder 3"/>
          <p:cNvSpPr>
            <a:spLocks noGrp="1"/>
          </p:cNvSpPr>
          <p:nvPr>
            <p:ph type="sldNum" sz="quarter" idx="12"/>
          </p:nvPr>
        </p:nvSpPr>
        <p:spPr/>
        <p:txBody>
          <a:bodyPr/>
          <a:lstStyle/>
          <a:p>
            <a:fld id="{715B7D16-8FAD-4D2D-B977-107333E7495D}" type="slidenum">
              <a:rPr lang="en-ZA" smtClean="0"/>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LISTEN ISREAL</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p>
            <a:pPr algn="ctr"/>
            <a:r>
              <a:rPr lang="en-ZA" i="1" dirty="0" smtClean="0">
                <a:solidFill>
                  <a:srgbClr val="004821"/>
                </a:solidFill>
              </a:rPr>
              <a:t>“And now, O </a:t>
            </a:r>
            <a:r>
              <a:rPr lang="en-ZA" i="1" dirty="0" err="1" smtClean="0">
                <a:solidFill>
                  <a:srgbClr val="004821"/>
                </a:solidFill>
              </a:rPr>
              <a:t>Yisra’ĕl</a:t>
            </a:r>
            <a:r>
              <a:rPr lang="en-ZA" i="1" dirty="0" smtClean="0">
                <a:solidFill>
                  <a:srgbClr val="004821"/>
                </a:solidFill>
              </a:rPr>
              <a:t>, listen to the laws and the right-rulings which I am teaching you to do, so that you live, and shall go in and possess the land which </a:t>
            </a:r>
            <a:r>
              <a:rPr lang="he-IL" i="1" dirty="0" smtClean="0">
                <a:solidFill>
                  <a:srgbClr val="004821"/>
                </a:solidFill>
              </a:rPr>
              <a:t>יהוה</a:t>
            </a:r>
            <a:r>
              <a:rPr lang="en-ZA" i="1" dirty="0" smtClean="0">
                <a:solidFill>
                  <a:srgbClr val="004821"/>
                </a:solidFill>
              </a:rPr>
              <a:t> Elohim of your fathers is giving you. </a:t>
            </a:r>
          </a:p>
          <a:p>
            <a:pPr algn="ctr"/>
            <a:r>
              <a:rPr lang="en-US" b="1" i="1" dirty="0" smtClean="0">
                <a:solidFill>
                  <a:srgbClr val="004821"/>
                </a:solidFill>
              </a:rPr>
              <a:t>(Deuteronomy 4:1)</a:t>
            </a:r>
          </a:p>
          <a:p>
            <a:r>
              <a:rPr lang="en-ZA" b="0" i="1" dirty="0" smtClean="0"/>
              <a:t>“</a:t>
            </a:r>
            <a:r>
              <a:rPr lang="en-ZA" b="0" i="1" dirty="0" err="1" smtClean="0"/>
              <a:t>Sh’ma</a:t>
            </a:r>
            <a:r>
              <a:rPr lang="en-ZA" b="0" i="1" dirty="0" smtClean="0"/>
              <a:t>” </a:t>
            </a:r>
            <a:r>
              <a:rPr lang="en-ZA" b="0" dirty="0" smtClean="0"/>
              <a:t>means</a:t>
            </a:r>
            <a:r>
              <a:rPr lang="en-ZA" b="0" i="1" dirty="0" smtClean="0"/>
              <a:t> “hear and obey”, </a:t>
            </a:r>
            <a:r>
              <a:rPr lang="en-ZA" b="0" dirty="0" smtClean="0"/>
              <a:t>appearing three times in this </a:t>
            </a:r>
            <a:r>
              <a:rPr lang="en-ZA" b="0" dirty="0" err="1" smtClean="0"/>
              <a:t>parsha</a:t>
            </a:r>
            <a:r>
              <a:rPr lang="en-ZA" b="0" dirty="0" smtClean="0"/>
              <a:t>. </a:t>
            </a:r>
          </a:p>
          <a:p>
            <a:pPr algn="ctr"/>
            <a:r>
              <a:rPr lang="en-ZA" i="1" dirty="0" smtClean="0">
                <a:solidFill>
                  <a:srgbClr val="004821"/>
                </a:solidFill>
              </a:rPr>
              <a:t>And become doers of the Word, and not hearers only, deceiving yourselves. Because if anyone is a hearer of the Word and not a doer, he is like a man who looks at his natural face in a mirror, for he looks at himself, and goes away, and immediately forgets what he was like. But he that looked into the perfect Torah, that of freedom, and continues in it, not becoming a hearer that forgets, but a doer of work, this one shall be blessed in his doing of the Torah</a:t>
            </a:r>
            <a:r>
              <a:rPr lang="en-ZA" b="1" i="1" dirty="0" smtClean="0">
                <a:solidFill>
                  <a:srgbClr val="004821"/>
                </a:solidFill>
              </a:rPr>
              <a:t>. (James 1:22-25)</a:t>
            </a:r>
          </a:p>
          <a:p>
            <a:endParaRPr lang="en-ZA" dirty="0" smtClean="0"/>
          </a:p>
          <a:p>
            <a:pPr algn="ctr"/>
            <a:endParaRPr lang="en-ZA" dirty="0" smtClean="0">
              <a:solidFill>
                <a:srgbClr val="004821"/>
              </a:solidFill>
            </a:endParaRPr>
          </a:p>
          <a:p>
            <a:pPr algn="ctr"/>
            <a:endParaRPr lang="en-ZA" dirty="0">
              <a:solidFill>
                <a:srgbClr val="00482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PROPHET </a:t>
            </a:r>
            <a:r>
              <a:rPr lang="en-ZA" i="1" dirty="0" smtClean="0"/>
              <a:t>“LIKE MOSES”</a:t>
            </a:r>
            <a:endParaRPr lang="en-ZA" i="1" dirty="0"/>
          </a:p>
        </p:txBody>
      </p:sp>
      <p:sp>
        <p:nvSpPr>
          <p:cNvPr id="3" name="Content Placeholder 2"/>
          <p:cNvSpPr>
            <a:spLocks noGrp="1"/>
          </p:cNvSpPr>
          <p:nvPr>
            <p:ph idx="1"/>
          </p:nvPr>
        </p:nvSpPr>
        <p:spPr/>
        <p:txBody>
          <a:bodyPr>
            <a:normAutofit/>
          </a:bodyPr>
          <a:lstStyle/>
          <a:p>
            <a:r>
              <a:rPr lang="en-ZA" dirty="0" smtClean="0"/>
              <a:t>Now we know that </a:t>
            </a:r>
            <a:r>
              <a:rPr lang="he-IL" dirty="0" smtClean="0"/>
              <a:t>יהושע</a:t>
            </a:r>
            <a:r>
              <a:rPr lang="en-ZA" dirty="0" smtClean="0"/>
              <a:t> was the prophet </a:t>
            </a:r>
            <a:r>
              <a:rPr lang="en-ZA" i="1" dirty="0" smtClean="0"/>
              <a:t>“like Moses”</a:t>
            </a:r>
            <a:r>
              <a:rPr lang="en-ZA" dirty="0" smtClean="0"/>
              <a:t> that Torah prophesied to come:</a:t>
            </a:r>
          </a:p>
          <a:p>
            <a:pPr algn="ctr"/>
            <a:r>
              <a:rPr lang="en-ZA" i="1" dirty="0" smtClean="0">
                <a:solidFill>
                  <a:srgbClr val="004821"/>
                </a:solidFill>
              </a:rPr>
              <a:t>‘I shall raise up for them a Prophet like you out of the midst of their brothers. And I shall put My Words in His mouth, and He shall speak to them all that I command Him. </a:t>
            </a:r>
            <a:r>
              <a:rPr lang="en-ZA" b="1" i="1" dirty="0" smtClean="0">
                <a:solidFill>
                  <a:srgbClr val="004821"/>
                </a:solidFill>
              </a:rPr>
              <a:t>(Deuteronomy 18:18)</a:t>
            </a:r>
          </a:p>
          <a:p>
            <a:r>
              <a:rPr lang="en-ZA" dirty="0" err="1" smtClean="0"/>
              <a:t>Rambam</a:t>
            </a:r>
            <a:r>
              <a:rPr lang="en-ZA" dirty="0" smtClean="0"/>
              <a:t>, the well-known Jewish rabbi from the 12th century, relates that the prophet that is being referred to in Deuteronomy would not come to establish a new religion, but to confirm the words of the Torah and to warn the people not to break it, as the prophet Malachi also wrote:</a:t>
            </a:r>
          </a:p>
          <a:p>
            <a:pPr algn="ctr"/>
            <a:r>
              <a:rPr lang="en-ZA" i="1" dirty="0" smtClean="0">
                <a:solidFill>
                  <a:srgbClr val="004821"/>
                </a:solidFill>
              </a:rPr>
              <a:t>“Remember the Torah of </a:t>
            </a:r>
            <a:r>
              <a:rPr lang="en-ZA" i="1" dirty="0" err="1" smtClean="0">
                <a:solidFill>
                  <a:srgbClr val="004821"/>
                </a:solidFill>
              </a:rPr>
              <a:t>Mosheh</a:t>
            </a:r>
            <a:r>
              <a:rPr lang="en-ZA" i="1" dirty="0" smtClean="0">
                <a:solidFill>
                  <a:srgbClr val="004821"/>
                </a:solidFill>
              </a:rPr>
              <a:t>, My servant, which I commanded him in </a:t>
            </a:r>
            <a:r>
              <a:rPr lang="en-ZA" i="1" dirty="0" err="1" smtClean="0">
                <a:solidFill>
                  <a:srgbClr val="004821"/>
                </a:solidFill>
              </a:rPr>
              <a:t>Ḥorĕb</a:t>
            </a:r>
            <a:r>
              <a:rPr lang="en-ZA" i="1" dirty="0" smtClean="0">
                <a:solidFill>
                  <a:srgbClr val="004821"/>
                </a:solidFill>
              </a:rPr>
              <a:t>̱ for all </a:t>
            </a:r>
            <a:r>
              <a:rPr lang="en-ZA" i="1" dirty="0" err="1" smtClean="0">
                <a:solidFill>
                  <a:srgbClr val="004821"/>
                </a:solidFill>
              </a:rPr>
              <a:t>Yisra’ĕl</a:t>
            </a:r>
            <a:r>
              <a:rPr lang="en-ZA" i="1" dirty="0" smtClean="0">
                <a:solidFill>
                  <a:srgbClr val="004821"/>
                </a:solidFill>
              </a:rPr>
              <a:t> – laws and right-rulings. </a:t>
            </a:r>
            <a:r>
              <a:rPr lang="en-ZA" b="1" i="1" dirty="0" smtClean="0">
                <a:solidFill>
                  <a:srgbClr val="004821"/>
                </a:solidFill>
              </a:rPr>
              <a:t>(Malachi 4:4)</a:t>
            </a:r>
          </a:p>
          <a:p>
            <a:r>
              <a:rPr lang="en-ZA" dirty="0" smtClean="0"/>
              <a:t>Therefore, </a:t>
            </a:r>
            <a:r>
              <a:rPr lang="he-IL" dirty="0" smtClean="0"/>
              <a:t>יהושע</a:t>
            </a:r>
            <a:r>
              <a:rPr lang="en-ZA" dirty="0" smtClean="0"/>
              <a:t>’s words had to be in TOTAL agreement with the Torah of Moses in order for Him to qualify to be the </a:t>
            </a:r>
            <a:r>
              <a:rPr lang="en-ZA" i="1" dirty="0" smtClean="0"/>
              <a:t>“prophet like Moses”.</a:t>
            </a:r>
            <a:endParaRPr lang="en-ZA"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TORAH</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“Do not think that I came to destroy the Torah or the Prophets. I did not come to destroy but to complete. “For truly, I say to you, till the heaven and the earth pass away, one jot or one </a:t>
            </a:r>
            <a:r>
              <a:rPr lang="en-ZA" i="1" dirty="0" err="1" smtClean="0">
                <a:solidFill>
                  <a:srgbClr val="004821"/>
                </a:solidFill>
              </a:rPr>
              <a:t>tittle</a:t>
            </a:r>
            <a:r>
              <a:rPr lang="en-ZA" i="1" dirty="0" smtClean="0">
                <a:solidFill>
                  <a:srgbClr val="004821"/>
                </a:solidFill>
              </a:rPr>
              <a:t> shall by no means pass from the Torah till all be done. “Whoever, then, breaks one of the least of these commands, and teaches men so, shall be called least in the reign of the heavens; but whoever does and teaches them, he shall be called great in the reign of the heavens</a:t>
            </a:r>
            <a:r>
              <a:rPr lang="en-ZA" b="1" i="1" dirty="0" smtClean="0">
                <a:solidFill>
                  <a:srgbClr val="004821"/>
                </a:solidFill>
              </a:rPr>
              <a:t>. (Matthew 5:17-19)</a:t>
            </a:r>
          </a:p>
          <a:p>
            <a:r>
              <a:rPr lang="en-ZA" dirty="0" smtClean="0"/>
              <a:t>The</a:t>
            </a:r>
            <a:r>
              <a:rPr lang="he-IL" dirty="0" smtClean="0"/>
              <a:t>יהושע </a:t>
            </a:r>
            <a:r>
              <a:rPr lang="en-ZA" dirty="0" smtClean="0"/>
              <a:t> that most of the church has preached for almost 2,000 years….the one who did away with the Torah, does not even qualify to BE the Messiah. We are blessed to be living in the age of the restoration of the Torah to our Messiah. The question may still be asked, “Didn’t </a:t>
            </a:r>
            <a:r>
              <a:rPr lang="he-IL" dirty="0" smtClean="0"/>
              <a:t>יהושע</a:t>
            </a:r>
            <a:r>
              <a:rPr lang="en-ZA" dirty="0" smtClean="0"/>
              <a:t> </a:t>
            </a:r>
            <a:r>
              <a:rPr lang="en-ZA" i="1" dirty="0" smtClean="0"/>
              <a:t>“add to” </a:t>
            </a:r>
            <a:r>
              <a:rPr lang="en-ZA" dirty="0" smtClean="0"/>
              <a:t>or </a:t>
            </a:r>
            <a:r>
              <a:rPr lang="en-ZA" i="1" dirty="0" smtClean="0"/>
              <a:t>“take away from” </a:t>
            </a:r>
            <a:r>
              <a:rPr lang="en-ZA" dirty="0" smtClean="0"/>
              <a:t>what was said in the Torah?” The answer is that any command following the Torah, whether it be in the Prophets, Writings, or the Apostolic Scriptures, should only make the meaning of what is in Torah clearer. You should find nothing that mandates new requirements.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REFLECTING THE TORAH</a:t>
            </a:r>
            <a:endParaRPr lang="en-ZA" dirty="0"/>
          </a:p>
        </p:txBody>
      </p:sp>
      <p:sp>
        <p:nvSpPr>
          <p:cNvPr id="3" name="Content Placeholder 2"/>
          <p:cNvSpPr>
            <a:spLocks noGrp="1"/>
          </p:cNvSpPr>
          <p:nvPr>
            <p:ph idx="1"/>
          </p:nvPr>
        </p:nvSpPr>
        <p:spPr/>
        <p:txBody>
          <a:bodyPr/>
          <a:lstStyle/>
          <a:p>
            <a:pPr algn="ctr">
              <a:lnSpc>
                <a:spcPts val="2640"/>
              </a:lnSpc>
            </a:pPr>
            <a:r>
              <a:rPr lang="en-ZA" i="1" dirty="0" smtClean="0">
                <a:solidFill>
                  <a:srgbClr val="004821"/>
                </a:solidFill>
              </a:rPr>
              <a:t>Then </a:t>
            </a:r>
            <a:r>
              <a:rPr lang="he-IL" i="1" dirty="0" smtClean="0">
                <a:solidFill>
                  <a:srgbClr val="004821"/>
                </a:solidFill>
              </a:rPr>
              <a:t>יהושע</a:t>
            </a:r>
            <a:r>
              <a:rPr lang="en-ZA" i="1" dirty="0" smtClean="0">
                <a:solidFill>
                  <a:srgbClr val="004821"/>
                </a:solidFill>
              </a:rPr>
              <a:t> spoke to the crowds and to His taught ones, saying, “The scribes and the Pharisees sit on the seat of </a:t>
            </a:r>
            <a:r>
              <a:rPr lang="en-ZA" i="1" dirty="0" err="1" smtClean="0">
                <a:solidFill>
                  <a:srgbClr val="004821"/>
                </a:solidFill>
              </a:rPr>
              <a:t>Mosheh</a:t>
            </a:r>
            <a:r>
              <a:rPr lang="en-ZA" i="1" dirty="0" smtClean="0">
                <a:solidFill>
                  <a:srgbClr val="004821"/>
                </a:solidFill>
              </a:rPr>
              <a:t>. “Therefore, whatever they say to you to guard, guard and do. But do not do according to their works, for they say, and do not do. </a:t>
            </a:r>
            <a:r>
              <a:rPr lang="en-US" b="1" i="1" dirty="0" smtClean="0">
                <a:solidFill>
                  <a:srgbClr val="004821"/>
                </a:solidFill>
              </a:rPr>
              <a:t>(Matthew 23:1-3)</a:t>
            </a:r>
          </a:p>
          <a:p>
            <a:pPr>
              <a:lnSpc>
                <a:spcPts val="2640"/>
              </a:lnSpc>
            </a:pPr>
            <a:r>
              <a:rPr lang="en-ZA" dirty="0" smtClean="0"/>
              <a:t>Where a ruling is made concerning how to walk out a particular principle, those under the authority of the one making it, are bound by it. This is why it is important for us to have people in authority over us who are well founded and walking in Torah!</a:t>
            </a:r>
          </a:p>
          <a:p>
            <a:pPr>
              <a:lnSpc>
                <a:spcPts val="2640"/>
              </a:lnSpc>
            </a:pPr>
            <a:r>
              <a:rPr lang="en-ZA" dirty="0" smtClean="0"/>
              <a:t>HOW DO WE LOOK REFLECT THE TORAH BY MOUTH OR BY ACTIONS (VERBALLY AND PHYSICALLY) IN OTHER WORDS LIEK A PHARISEE OR </a:t>
            </a:r>
            <a:r>
              <a:rPr lang="he-IL" sz="2400" dirty="0" smtClean="0"/>
              <a:t>יהושע</a:t>
            </a:r>
            <a:r>
              <a:rPr lang="en-ZA" sz="2400" dirty="0" smtClean="0"/>
              <a:t>.</a:t>
            </a:r>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ROYAL LAW</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one of the scribes coming near, hearing them reasoning together, knowing that He had answered them well, asked Him, “Which is the first command of all?” And </a:t>
            </a:r>
            <a:r>
              <a:rPr lang="he-IL" i="1" dirty="0" smtClean="0">
                <a:solidFill>
                  <a:srgbClr val="004821"/>
                </a:solidFill>
              </a:rPr>
              <a:t>יהושע</a:t>
            </a:r>
            <a:r>
              <a:rPr lang="en-ZA" i="1" dirty="0" smtClean="0">
                <a:solidFill>
                  <a:srgbClr val="004821"/>
                </a:solidFill>
              </a:rPr>
              <a:t> answered him, “The first of all the commands is, ‘Hear, O </a:t>
            </a:r>
            <a:r>
              <a:rPr lang="en-ZA" i="1" dirty="0" err="1" smtClean="0">
                <a:solidFill>
                  <a:srgbClr val="004821"/>
                </a:solidFill>
              </a:rPr>
              <a:t>Yisra’ĕl</a:t>
            </a:r>
            <a:r>
              <a:rPr lang="en-ZA" i="1" dirty="0" smtClean="0">
                <a:solidFill>
                  <a:srgbClr val="004821"/>
                </a:solidFill>
              </a:rPr>
              <a:t>, </a:t>
            </a:r>
            <a:r>
              <a:rPr lang="he-IL" i="1" dirty="0" smtClean="0">
                <a:solidFill>
                  <a:srgbClr val="004821"/>
                </a:solidFill>
              </a:rPr>
              <a:t>יהוה</a:t>
            </a:r>
            <a:r>
              <a:rPr lang="en-US" i="1" dirty="0" smtClean="0">
                <a:solidFill>
                  <a:srgbClr val="004821"/>
                </a:solidFill>
              </a:rPr>
              <a:t> our Elohim, </a:t>
            </a:r>
            <a:r>
              <a:rPr lang="he-IL" i="1" dirty="0" smtClean="0">
                <a:solidFill>
                  <a:srgbClr val="004821"/>
                </a:solidFill>
              </a:rPr>
              <a:t>יהוה</a:t>
            </a:r>
            <a:r>
              <a:rPr lang="en-ZA" i="1" dirty="0" smtClean="0">
                <a:solidFill>
                  <a:srgbClr val="004821"/>
                </a:solidFill>
              </a:rPr>
              <a:t> is one. ‘And you shall love </a:t>
            </a:r>
            <a:r>
              <a:rPr lang="he-IL" i="1" dirty="0" smtClean="0">
                <a:solidFill>
                  <a:srgbClr val="004821"/>
                </a:solidFill>
              </a:rPr>
              <a:t>יהוה</a:t>
            </a:r>
            <a:r>
              <a:rPr lang="en-ZA" i="1" dirty="0" smtClean="0">
                <a:solidFill>
                  <a:srgbClr val="004821"/>
                </a:solidFill>
              </a:rPr>
              <a:t> your Elohim with all your heart, and with all your being, and with all your mind, and with all your strength.’ This is the first command. “And the second, like it, is this, ‘You shall love your neighbour as yourself.’ There is no other command greater than these.” </a:t>
            </a:r>
            <a:r>
              <a:rPr lang="en-US" b="1" i="1" dirty="0" smtClean="0">
                <a:solidFill>
                  <a:srgbClr val="004821"/>
                </a:solidFill>
              </a:rPr>
              <a:t>(Mark 12:28-31)</a:t>
            </a:r>
          </a:p>
          <a:p>
            <a:r>
              <a:rPr lang="he-IL" dirty="0" smtClean="0"/>
              <a:t>יהושע</a:t>
            </a:r>
            <a:r>
              <a:rPr lang="en-GB" dirty="0" smtClean="0"/>
              <a:t> answered them with the </a:t>
            </a:r>
            <a:r>
              <a:rPr lang="en-GB" dirty="0" err="1" smtClean="0"/>
              <a:t>Shema</a:t>
            </a:r>
            <a:r>
              <a:rPr lang="en-GB" dirty="0" smtClean="0"/>
              <a:t> and The Royal Law (John 13:34-15:17).</a:t>
            </a:r>
            <a:endParaRPr lang="en-ZA" dirty="0" smtClean="0"/>
          </a:p>
          <a:p>
            <a:pPr algn="ctr"/>
            <a:r>
              <a:rPr lang="en-ZA" i="1" dirty="0" smtClean="0">
                <a:solidFill>
                  <a:srgbClr val="004821"/>
                </a:solidFill>
              </a:rPr>
              <a:t>If you truly accomplish the sovereign law according to the Scripture, “You shall love your neighbour as yourself,” you do well, </a:t>
            </a:r>
            <a:r>
              <a:rPr lang="en-ZA" b="1" i="1" dirty="0" smtClean="0">
                <a:solidFill>
                  <a:srgbClr val="004821"/>
                </a:solidFill>
              </a:rPr>
              <a:t>(James 2:8)</a:t>
            </a:r>
          </a:p>
          <a:p>
            <a:r>
              <a:rPr lang="en-GB" dirty="0" smtClean="0"/>
              <a:t>The </a:t>
            </a:r>
            <a:r>
              <a:rPr lang="en-GB" i="1" dirty="0" smtClean="0"/>
              <a:t>“Royal Law” </a:t>
            </a:r>
            <a:r>
              <a:rPr lang="en-GB" dirty="0" smtClean="0"/>
              <a:t>found in Scripture is the Word spoken at Mount Sinai to the Children of Israel by </a:t>
            </a:r>
            <a:r>
              <a:rPr lang="he-IL" dirty="0" smtClean="0"/>
              <a:t>יהושע</a:t>
            </a:r>
            <a:r>
              <a:rPr lang="en-GB" dirty="0" smtClean="0"/>
              <a:t> called the Song of Moses (the gospel); Israel’s betrothal covenant (covenant of Moses).</a:t>
            </a:r>
            <a:endParaRPr lang="en-ZA" dirty="0" smtClean="0"/>
          </a:p>
          <a:p>
            <a:endParaRPr lang="en-ZA"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LISTEN AND OBEY</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to whom it was revealed that they were serving, not themselves, but you, ...Spirit sent from heaven – into which messengers long to look into. </a:t>
            </a:r>
            <a:r>
              <a:rPr lang="en-ZA" b="1" i="1" dirty="0" smtClean="0">
                <a:solidFill>
                  <a:srgbClr val="004821"/>
                </a:solidFill>
              </a:rPr>
              <a:t>(1 Peter 1:12)</a:t>
            </a:r>
          </a:p>
          <a:p>
            <a:pPr algn="ctr"/>
            <a:r>
              <a:rPr lang="en-ZA" i="1" dirty="0" smtClean="0">
                <a:solidFill>
                  <a:srgbClr val="004821"/>
                </a:solidFill>
              </a:rPr>
              <a:t>And when </a:t>
            </a:r>
            <a:r>
              <a:rPr lang="he-IL" i="1" dirty="0" smtClean="0">
                <a:solidFill>
                  <a:srgbClr val="004821"/>
                </a:solidFill>
              </a:rPr>
              <a:t>יהושע</a:t>
            </a:r>
            <a:r>
              <a:rPr lang="en-ZA" i="1" dirty="0" smtClean="0">
                <a:solidFill>
                  <a:srgbClr val="004821"/>
                </a:solidFill>
              </a:rPr>
              <a:t> had entered </a:t>
            </a:r>
            <a:r>
              <a:rPr lang="en-ZA" i="1" dirty="0" err="1" smtClean="0">
                <a:solidFill>
                  <a:srgbClr val="004821"/>
                </a:solidFill>
              </a:rPr>
              <a:t>Kephar</a:t>
            </a:r>
            <a:r>
              <a:rPr lang="en-ZA" i="1" dirty="0" smtClean="0">
                <a:solidFill>
                  <a:srgbClr val="004821"/>
                </a:solidFill>
              </a:rPr>
              <a:t> </a:t>
            </a:r>
            <a:r>
              <a:rPr lang="en-ZA" i="1" dirty="0" err="1" smtClean="0">
                <a:solidFill>
                  <a:srgbClr val="004821"/>
                </a:solidFill>
              </a:rPr>
              <a:t>Naḥum</a:t>
            </a:r>
            <a:r>
              <a:rPr lang="en-ZA" i="1" dirty="0" smtClean="0">
                <a:solidFill>
                  <a:srgbClr val="004821"/>
                </a:solidFill>
              </a:rPr>
              <a:t>, a captain came to Him, appealing to Him, saying, “Master, my servant is lying in the house paralysed, grievously tortured.” And </a:t>
            </a:r>
            <a:r>
              <a:rPr lang="he-IL" i="1" dirty="0" smtClean="0">
                <a:solidFill>
                  <a:srgbClr val="004821"/>
                </a:solidFill>
              </a:rPr>
              <a:t>יהושע</a:t>
            </a:r>
            <a:r>
              <a:rPr lang="en-ZA" i="1" dirty="0" smtClean="0">
                <a:solidFill>
                  <a:srgbClr val="004821"/>
                </a:solidFill>
              </a:rPr>
              <a:t> said to him, “I shall come and heal him.” And the captain answering, said, “Master, I am not worthy that You should come under my roof. But only say a word, and my servant shall be healed. “For I too am a man under authority, having soldiers under me. And I say to this one, ‘Go,’ and he goes, and to another, ‘Come,’ and he comes, and to my servant, ‘Do this,’ and he does it.” And when </a:t>
            </a:r>
            <a:r>
              <a:rPr lang="he-IL" i="1" dirty="0" smtClean="0">
                <a:solidFill>
                  <a:srgbClr val="004821"/>
                </a:solidFill>
              </a:rPr>
              <a:t>יהושע</a:t>
            </a:r>
            <a:r>
              <a:rPr lang="en-ZA" i="1" dirty="0" smtClean="0">
                <a:solidFill>
                  <a:srgbClr val="004821"/>
                </a:solidFill>
              </a:rPr>
              <a:t> heard, He marvelled, and said to those who followed, “Truly, I say to you, not even in </a:t>
            </a:r>
            <a:r>
              <a:rPr lang="en-ZA" i="1" dirty="0" err="1" smtClean="0">
                <a:solidFill>
                  <a:srgbClr val="004821"/>
                </a:solidFill>
              </a:rPr>
              <a:t>Yisra’ĕl</a:t>
            </a:r>
            <a:r>
              <a:rPr lang="en-ZA" i="1" dirty="0" smtClean="0">
                <a:solidFill>
                  <a:srgbClr val="004821"/>
                </a:solidFill>
              </a:rPr>
              <a:t> have I found such great belief! </a:t>
            </a:r>
            <a:r>
              <a:rPr lang="en-US" b="1" i="1" dirty="0" smtClean="0">
                <a:solidFill>
                  <a:srgbClr val="004821"/>
                </a:solidFill>
              </a:rPr>
              <a:t>(Matthew 8:5-10)</a:t>
            </a:r>
          </a:p>
          <a:p>
            <a:pPr algn="ctr"/>
            <a:r>
              <a:rPr lang="en-ZA" i="1" dirty="0" smtClean="0">
                <a:solidFill>
                  <a:srgbClr val="004821"/>
                </a:solidFill>
              </a:rPr>
              <a:t>Know, then, that those who are of belief are sons of </a:t>
            </a:r>
            <a:r>
              <a:rPr lang="en-ZA" i="1" dirty="0" err="1" smtClean="0">
                <a:solidFill>
                  <a:srgbClr val="004821"/>
                </a:solidFill>
              </a:rPr>
              <a:t>Aḇraham</a:t>
            </a:r>
            <a:r>
              <a:rPr lang="en-ZA" i="1" dirty="0" smtClean="0">
                <a:solidFill>
                  <a:srgbClr val="004821"/>
                </a:solidFill>
              </a:rPr>
              <a:t>. </a:t>
            </a:r>
            <a:r>
              <a:rPr lang="en-ZA" b="1" i="1" dirty="0" smtClean="0">
                <a:solidFill>
                  <a:srgbClr val="004821"/>
                </a:solidFill>
              </a:rPr>
              <a:t>(Galatians 3:7)</a:t>
            </a:r>
          </a:p>
          <a:p>
            <a:endParaRPr lang="en-ZA" dirty="0" smtClean="0"/>
          </a:p>
          <a:p>
            <a:endParaRPr lang="en-ZA" dirty="0" smtClean="0"/>
          </a:p>
          <a:p>
            <a:endParaRPr lang="en-ZA" dirty="0" smtClean="0"/>
          </a:p>
          <a:p>
            <a:endParaRPr lang="en-ZA" dirty="0" smtClean="0"/>
          </a:p>
          <a:p>
            <a:endParaRPr lang="en-ZA"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COVENANT PROMISE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p>
            <a:pPr>
              <a:lnSpc>
                <a:spcPts val="2400"/>
              </a:lnSpc>
            </a:pPr>
            <a:r>
              <a:rPr lang="en-GB" b="0" dirty="0" smtClean="0"/>
              <a:t>We are the seed and heirs of that promise given to Abraham which is still valid and powerful today! </a:t>
            </a:r>
            <a:endParaRPr lang="en-ZA" b="0" dirty="0" smtClean="0"/>
          </a:p>
          <a:p>
            <a:pPr algn="ctr"/>
            <a:r>
              <a:rPr lang="en-ZA" i="1" dirty="0" smtClean="0">
                <a:solidFill>
                  <a:srgbClr val="004821"/>
                </a:solidFill>
              </a:rPr>
              <a:t>And if you are of Messiah, then you are seed of </a:t>
            </a:r>
            <a:r>
              <a:rPr lang="en-ZA" i="1" dirty="0" err="1" smtClean="0">
                <a:solidFill>
                  <a:srgbClr val="004821"/>
                </a:solidFill>
              </a:rPr>
              <a:t>Aḇraham</a:t>
            </a:r>
            <a:r>
              <a:rPr lang="en-ZA" i="1" dirty="0" smtClean="0">
                <a:solidFill>
                  <a:srgbClr val="004821"/>
                </a:solidFill>
              </a:rPr>
              <a:t>, and heirs according to promise. </a:t>
            </a:r>
            <a:r>
              <a:rPr lang="en-ZA" b="1" i="1" dirty="0" smtClean="0">
                <a:solidFill>
                  <a:srgbClr val="004821"/>
                </a:solidFill>
              </a:rPr>
              <a:t>(Galatians 3:29)</a:t>
            </a:r>
          </a:p>
          <a:p>
            <a:pPr algn="ctr"/>
            <a:r>
              <a:rPr lang="en-ZA" i="1" dirty="0" smtClean="0">
                <a:solidFill>
                  <a:srgbClr val="004821"/>
                </a:solidFill>
              </a:rPr>
              <a:t>And we, brothers, as </a:t>
            </a:r>
            <a:r>
              <a:rPr lang="en-ZA" i="1" dirty="0" err="1" smtClean="0">
                <a:solidFill>
                  <a:srgbClr val="004821"/>
                </a:solidFill>
              </a:rPr>
              <a:t>Yitsḥaq</a:t>
            </a:r>
            <a:r>
              <a:rPr lang="en-ZA" i="1" dirty="0" smtClean="0">
                <a:solidFill>
                  <a:srgbClr val="004821"/>
                </a:solidFill>
              </a:rPr>
              <a:t> was, are children of promise. </a:t>
            </a:r>
            <a:r>
              <a:rPr lang="en-ZA" b="1" i="1" dirty="0" smtClean="0">
                <a:solidFill>
                  <a:srgbClr val="004821"/>
                </a:solidFill>
              </a:rPr>
              <a:t>(Galatians 4:28)</a:t>
            </a:r>
          </a:p>
          <a:p>
            <a:pPr algn="ctr"/>
            <a:r>
              <a:rPr lang="en-ZA" i="1" dirty="0" smtClean="0">
                <a:solidFill>
                  <a:srgbClr val="004821"/>
                </a:solidFill>
              </a:rPr>
              <a:t>“For the promise is to you and to your children, and to all who are far off, as many as </a:t>
            </a:r>
            <a:r>
              <a:rPr lang="he-IL" i="1" dirty="0" smtClean="0">
                <a:solidFill>
                  <a:srgbClr val="004821"/>
                </a:solidFill>
              </a:rPr>
              <a:t>יהוה</a:t>
            </a:r>
            <a:r>
              <a:rPr lang="en-US" i="1" dirty="0" smtClean="0">
                <a:solidFill>
                  <a:srgbClr val="004821"/>
                </a:solidFill>
              </a:rPr>
              <a:t> our Elohim shall call.” </a:t>
            </a:r>
            <a:r>
              <a:rPr lang="en-US" b="1" i="1" dirty="0" smtClean="0">
                <a:solidFill>
                  <a:srgbClr val="004821"/>
                </a:solidFill>
              </a:rPr>
              <a:t>(Acts 2:39)</a:t>
            </a:r>
          </a:p>
          <a:p>
            <a:pPr algn="ctr"/>
            <a:r>
              <a:rPr lang="en-ZA" i="1" dirty="0" smtClean="0">
                <a:solidFill>
                  <a:srgbClr val="004821"/>
                </a:solidFill>
              </a:rPr>
              <a:t>By belief, he sojourned in the land of promise as a stranger, dwelling in tents with </a:t>
            </a:r>
            <a:r>
              <a:rPr lang="en-ZA" i="1" dirty="0" err="1" smtClean="0">
                <a:solidFill>
                  <a:srgbClr val="004821"/>
                </a:solidFill>
              </a:rPr>
              <a:t>Yitsḥaq</a:t>
            </a:r>
            <a:r>
              <a:rPr lang="en-ZA" i="1" dirty="0" smtClean="0">
                <a:solidFill>
                  <a:srgbClr val="004821"/>
                </a:solidFill>
              </a:rPr>
              <a:t> and </a:t>
            </a:r>
            <a:r>
              <a:rPr lang="en-ZA" i="1" dirty="0" err="1" smtClean="0">
                <a:solidFill>
                  <a:srgbClr val="004821"/>
                </a:solidFill>
              </a:rPr>
              <a:t>Yaʽaqob</a:t>
            </a:r>
            <a:r>
              <a:rPr lang="en-ZA" i="1" dirty="0" smtClean="0">
                <a:solidFill>
                  <a:srgbClr val="004821"/>
                </a:solidFill>
              </a:rPr>
              <a:t>̱, the heirs with him of the same promise, </a:t>
            </a:r>
            <a:r>
              <a:rPr lang="en-ZA" b="1" i="1" dirty="0" smtClean="0">
                <a:solidFill>
                  <a:srgbClr val="004821"/>
                </a:solidFill>
              </a:rPr>
              <a:t>(Hebrews 11:9)</a:t>
            </a:r>
          </a:p>
          <a:p>
            <a:pPr algn="just">
              <a:lnSpc>
                <a:spcPts val="2400"/>
              </a:lnSpc>
            </a:pPr>
            <a:r>
              <a:rPr lang="en-GB" b="0" dirty="0" smtClean="0"/>
              <a:t>The Covenant gives us a promise of a land, a people and a blessing – our heritage, our identity and our redemption.</a:t>
            </a:r>
            <a:endParaRPr lang="en-ZA" b="0" i="1" dirty="0" smtClean="0"/>
          </a:p>
          <a:p>
            <a:endParaRPr lang="en-ZA" dirty="0" smtClean="0"/>
          </a:p>
          <a:p>
            <a:endParaRPr lang="en-ZA" b="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1000 GENERATIONS </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you shall know that </a:t>
            </a:r>
            <a:r>
              <a:rPr lang="he-IL" i="1" dirty="0" smtClean="0">
                <a:solidFill>
                  <a:srgbClr val="004821"/>
                </a:solidFill>
              </a:rPr>
              <a:t>יהוה</a:t>
            </a:r>
            <a:r>
              <a:rPr lang="en-ZA" i="1" dirty="0" smtClean="0">
                <a:solidFill>
                  <a:srgbClr val="004821"/>
                </a:solidFill>
              </a:rPr>
              <a:t> your Elohim, He is Elohim, the trustworthy </a:t>
            </a:r>
            <a:r>
              <a:rPr lang="en-ZA" i="1" dirty="0" err="1" smtClean="0">
                <a:solidFill>
                  <a:srgbClr val="004821"/>
                </a:solidFill>
              </a:rPr>
              <a:t>Ěl</a:t>
            </a:r>
            <a:r>
              <a:rPr lang="en-ZA" i="1" dirty="0" smtClean="0">
                <a:solidFill>
                  <a:srgbClr val="004821"/>
                </a:solidFill>
              </a:rPr>
              <a:t> guarding covenant and kindness for a thousand generations with those who love Him, and those who guard His commands, </a:t>
            </a:r>
            <a:r>
              <a:rPr lang="en-US" b="1" i="1" dirty="0" smtClean="0">
                <a:solidFill>
                  <a:srgbClr val="004821"/>
                </a:solidFill>
              </a:rPr>
              <a:t>(Deuteronomy 7:9)</a:t>
            </a:r>
          </a:p>
          <a:p>
            <a:pPr algn="ctr"/>
            <a:r>
              <a:rPr lang="en-ZA" i="1" dirty="0" smtClean="0">
                <a:solidFill>
                  <a:srgbClr val="004821"/>
                </a:solidFill>
              </a:rPr>
              <a:t>Remember His covenant forever, The Word He commanded for a thousand generations, Which He made with </a:t>
            </a:r>
            <a:r>
              <a:rPr lang="en-ZA" i="1" dirty="0" err="1" smtClean="0">
                <a:solidFill>
                  <a:srgbClr val="004821"/>
                </a:solidFill>
              </a:rPr>
              <a:t>Aḇraham</a:t>
            </a:r>
            <a:r>
              <a:rPr lang="en-ZA" i="1" dirty="0" smtClean="0">
                <a:solidFill>
                  <a:srgbClr val="004821"/>
                </a:solidFill>
              </a:rPr>
              <a:t>, And His oath to </a:t>
            </a:r>
            <a:r>
              <a:rPr lang="en-ZA" i="1" dirty="0" err="1" smtClean="0">
                <a:solidFill>
                  <a:srgbClr val="004821"/>
                </a:solidFill>
              </a:rPr>
              <a:t>Yitsḥaq</a:t>
            </a:r>
            <a:r>
              <a:rPr lang="en-ZA" i="1" dirty="0" smtClean="0">
                <a:solidFill>
                  <a:srgbClr val="004821"/>
                </a:solidFill>
              </a:rPr>
              <a:t>, And He established it to </a:t>
            </a:r>
            <a:r>
              <a:rPr lang="en-ZA" i="1" dirty="0" err="1" smtClean="0">
                <a:solidFill>
                  <a:srgbClr val="004821"/>
                </a:solidFill>
              </a:rPr>
              <a:t>Yaʽaqob</a:t>
            </a:r>
            <a:r>
              <a:rPr lang="en-ZA" i="1" dirty="0" smtClean="0">
                <a:solidFill>
                  <a:srgbClr val="004821"/>
                </a:solidFill>
              </a:rPr>
              <a:t>̱ for a law, To </a:t>
            </a:r>
            <a:r>
              <a:rPr lang="en-ZA" i="1" dirty="0" err="1" smtClean="0">
                <a:solidFill>
                  <a:srgbClr val="004821"/>
                </a:solidFill>
              </a:rPr>
              <a:t>Yisra’ĕl</a:t>
            </a:r>
            <a:r>
              <a:rPr lang="en-ZA" i="1" dirty="0" smtClean="0">
                <a:solidFill>
                  <a:srgbClr val="004821"/>
                </a:solidFill>
              </a:rPr>
              <a:t> as an everlasting covenant, Saying, “To you I give the land of </a:t>
            </a:r>
            <a:r>
              <a:rPr lang="en-ZA" i="1" dirty="0" err="1" smtClean="0">
                <a:solidFill>
                  <a:srgbClr val="004821"/>
                </a:solidFill>
              </a:rPr>
              <a:t>Kenaʽan</a:t>
            </a:r>
            <a:r>
              <a:rPr lang="en-ZA" i="1" dirty="0" smtClean="0">
                <a:solidFill>
                  <a:srgbClr val="004821"/>
                </a:solidFill>
              </a:rPr>
              <a:t>, The portion of your inheritance,” </a:t>
            </a:r>
            <a:r>
              <a:rPr lang="en-ZA" b="1" i="1" dirty="0" smtClean="0">
                <a:solidFill>
                  <a:srgbClr val="004821"/>
                </a:solidFill>
              </a:rPr>
              <a:t>(1 Chronicles 16:15-18)</a:t>
            </a:r>
          </a:p>
          <a:p>
            <a:pPr algn="ctr"/>
            <a:r>
              <a:rPr lang="en-ZA" i="1" dirty="0" smtClean="0">
                <a:solidFill>
                  <a:srgbClr val="004821"/>
                </a:solidFill>
              </a:rPr>
              <a:t>He has remembered His covenant forever, The Word He commanded, for a thousand generations, </a:t>
            </a:r>
            <a:r>
              <a:rPr lang="en-ZA" b="1" i="1" dirty="0" smtClean="0">
                <a:solidFill>
                  <a:srgbClr val="004821"/>
                </a:solidFill>
              </a:rPr>
              <a:t>(Psalms 105:8)</a:t>
            </a:r>
          </a:p>
          <a:p>
            <a:r>
              <a:rPr lang="en-GB" dirty="0" smtClean="0"/>
              <a:t>He is faithful to fulfil the Covenant in our life that is why </a:t>
            </a:r>
            <a:r>
              <a:rPr lang="he-IL" dirty="0" smtClean="0"/>
              <a:t>יהושע</a:t>
            </a:r>
            <a:r>
              <a:rPr lang="en-GB" dirty="0" smtClean="0"/>
              <a:t> is the goal of the Torah and the goal of our faith. By seeking him we leave an inheritance of covenant blessing.</a:t>
            </a:r>
            <a:endParaRPr lang="en-ZA" dirty="0" smtClean="0"/>
          </a:p>
          <a:p>
            <a:pPr algn="ctr"/>
            <a:r>
              <a:rPr lang="en-ZA" i="1" dirty="0" smtClean="0">
                <a:solidFill>
                  <a:srgbClr val="004821"/>
                </a:solidFill>
              </a:rPr>
              <a:t>A good man leaves an inheritance to his children’s children, But the wealth of the sinner is stored up for the righteous. </a:t>
            </a:r>
            <a:r>
              <a:rPr lang="en-ZA" b="1" i="1" dirty="0" smtClean="0">
                <a:solidFill>
                  <a:srgbClr val="004821"/>
                </a:solidFill>
              </a:rPr>
              <a:t>(Proverbs 13:22)</a:t>
            </a:r>
          </a:p>
          <a:p>
            <a:pPr algn="ctr"/>
            <a:endParaRPr lang="en-ZA" i="1" dirty="0" smtClean="0">
              <a:solidFill>
                <a:srgbClr val="00482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KINGDOM OF PRIEST THROUGH COVENANT</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‘And now, if you diligently obey My voice, and shall guard My covenant, then you shall be My treasured possession above all the peoples – for all the earth is Mine – ‘and you shall be to Me a reign of priests and a set-apart nation.’ Those are the words which you are to speak to the children of </a:t>
            </a:r>
            <a:r>
              <a:rPr lang="en-ZA" i="1" dirty="0" err="1" smtClean="0">
                <a:solidFill>
                  <a:srgbClr val="004821"/>
                </a:solidFill>
              </a:rPr>
              <a:t>Yisra’ĕl</a:t>
            </a:r>
            <a:r>
              <a:rPr lang="en-ZA" i="1" dirty="0" smtClean="0">
                <a:solidFill>
                  <a:srgbClr val="004821"/>
                </a:solidFill>
              </a:rPr>
              <a:t>.” </a:t>
            </a:r>
            <a:r>
              <a:rPr lang="en-ZA" b="1" i="1" dirty="0" smtClean="0">
                <a:solidFill>
                  <a:srgbClr val="004821"/>
                </a:solidFill>
              </a:rPr>
              <a:t>(Exodus 19:5-6)</a:t>
            </a:r>
          </a:p>
          <a:p>
            <a:pPr algn="ctr">
              <a:lnSpc>
                <a:spcPts val="2200"/>
              </a:lnSpc>
            </a:pPr>
            <a:r>
              <a:rPr lang="en-ZA" i="1" dirty="0" smtClean="0">
                <a:solidFill>
                  <a:srgbClr val="004821"/>
                </a:solidFill>
              </a:rPr>
              <a:t>But you are a chosen race, a royal priesthood, a set-apart nation, a people for a possession, that you should proclaim the praises of Him who called you out of darkness into His marvellous light, </a:t>
            </a:r>
            <a:r>
              <a:rPr lang="en-ZA" b="1" i="1" dirty="0" smtClean="0">
                <a:solidFill>
                  <a:srgbClr val="004821"/>
                </a:solidFill>
              </a:rPr>
              <a:t>(1 Peter 2:9)</a:t>
            </a:r>
          </a:p>
          <a:p>
            <a:pPr algn="ctr">
              <a:lnSpc>
                <a:spcPts val="2200"/>
              </a:lnSpc>
            </a:pPr>
            <a:r>
              <a:rPr lang="en-ZA" i="1" dirty="0" smtClean="0">
                <a:solidFill>
                  <a:srgbClr val="004821"/>
                </a:solidFill>
              </a:rPr>
              <a:t>And what union has the Dwelling Place of Elohim with idols? For you are a Dwelling Place of the living Elohim, as Elohim has said, “I shall dwell in them and walk among them, and I shall be their Elohim, and they shall be My people.” Therefore, “Come out from among them and be separate, says </a:t>
            </a:r>
            <a:r>
              <a:rPr lang="he-IL" i="1" dirty="0" smtClean="0">
                <a:solidFill>
                  <a:srgbClr val="004821"/>
                </a:solidFill>
              </a:rPr>
              <a:t>יהוה</a:t>
            </a:r>
            <a:r>
              <a:rPr lang="en-ZA" i="1" dirty="0" smtClean="0">
                <a:solidFill>
                  <a:srgbClr val="004821"/>
                </a:solidFill>
              </a:rPr>
              <a:t>, and do not touch what is unclean, and I shall receive you. “And I shall be a Father to you, and you shall be sons and daughters to Me, says </a:t>
            </a:r>
            <a:r>
              <a:rPr lang="he-IL" i="1" dirty="0" smtClean="0">
                <a:solidFill>
                  <a:srgbClr val="004821"/>
                </a:solidFill>
              </a:rPr>
              <a:t>יהוה</a:t>
            </a:r>
            <a:r>
              <a:rPr lang="en-ZA" i="1" dirty="0" smtClean="0">
                <a:solidFill>
                  <a:srgbClr val="004821"/>
                </a:solidFill>
              </a:rPr>
              <a:t> the Almighty.” Having, then, these promises, beloved, let us cleanse ourselves from all defilement of the flesh and spirit, perfecting set-apartness in the fear of Elohim</a:t>
            </a:r>
            <a:r>
              <a:rPr lang="en-ZA" b="1" i="1" dirty="0" smtClean="0">
                <a:solidFill>
                  <a:srgbClr val="004821"/>
                </a:solidFill>
              </a:rPr>
              <a:t>. </a:t>
            </a:r>
            <a:r>
              <a:rPr lang="en-US" b="1" i="1" dirty="0" smtClean="0">
                <a:solidFill>
                  <a:srgbClr val="004821"/>
                </a:solidFill>
              </a:rPr>
              <a:t>(2 Corinthians 6:16-7:1)</a:t>
            </a:r>
          </a:p>
          <a:p>
            <a:pPr>
              <a:lnSpc>
                <a:spcPts val="2200"/>
              </a:lnSpc>
            </a:pPr>
            <a:endParaRPr lang="en-US"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DO NOT ADD OR SUBTRACT</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“Do not add to the Word which I command you, and do not take away from it, so as to guard the commands of </a:t>
            </a:r>
            <a:r>
              <a:rPr lang="he-IL" sz="2400" i="1" dirty="0" smtClean="0">
                <a:solidFill>
                  <a:srgbClr val="004821"/>
                </a:solidFill>
              </a:rPr>
              <a:t>יהוה</a:t>
            </a:r>
            <a:r>
              <a:rPr lang="en-ZA" sz="2400" i="1" dirty="0" smtClean="0">
                <a:solidFill>
                  <a:srgbClr val="004821"/>
                </a:solidFill>
              </a:rPr>
              <a:t> your Elohim which I am commanding you. </a:t>
            </a:r>
            <a:r>
              <a:rPr lang="en-US" sz="2400" b="1" i="1" dirty="0" smtClean="0">
                <a:solidFill>
                  <a:srgbClr val="004821"/>
                </a:solidFill>
              </a:rPr>
              <a:t>(Deuteronomy 4:2)</a:t>
            </a:r>
          </a:p>
          <a:p>
            <a:pPr algn="ctr"/>
            <a:r>
              <a:rPr lang="en-ZA" sz="2400" i="1" dirty="0" smtClean="0">
                <a:solidFill>
                  <a:srgbClr val="004821"/>
                </a:solidFill>
              </a:rPr>
              <a:t>For I witness to everyone hearing the words of the prophecy of this book: If anyone adds to them, Elohim shall add to him the plagues that are written in this book, </a:t>
            </a:r>
            <a:r>
              <a:rPr lang="en-ZA" sz="2400" b="1" i="1" dirty="0" smtClean="0">
                <a:solidFill>
                  <a:srgbClr val="004821"/>
                </a:solidFill>
              </a:rPr>
              <a:t>(Revelation 22:18)</a:t>
            </a:r>
          </a:p>
          <a:p>
            <a:r>
              <a:rPr lang="en-GB" sz="2400" dirty="0" smtClean="0"/>
              <a:t>From a Jewish standpoint the Talmud and other Jewish writings had taken on a higher importance than the Torah. Alexander the Great and his Greek army took the law and made them live by it. They literally shoved law at them, </a:t>
            </a:r>
            <a:r>
              <a:rPr lang="en-GB" sz="2400" i="1" dirty="0" smtClean="0"/>
              <a:t>“striking the sheep” </a:t>
            </a:r>
            <a:r>
              <a:rPr lang="en-GB" sz="2400" dirty="0" smtClean="0"/>
              <a:t>with it. The Jewish people lived in fear of persecution and so built fences called </a:t>
            </a:r>
            <a:r>
              <a:rPr lang="en-GB" sz="2400" dirty="0" err="1" smtClean="0"/>
              <a:t>Halacha</a:t>
            </a:r>
            <a:r>
              <a:rPr lang="en-GB" sz="2400" dirty="0" smtClean="0"/>
              <a:t> laws around </a:t>
            </a:r>
            <a:r>
              <a:rPr lang="he-IL" sz="2400" dirty="0" smtClean="0"/>
              <a:t>יהוה</a:t>
            </a:r>
            <a:r>
              <a:rPr lang="en-GB" sz="2400" dirty="0" smtClean="0"/>
              <a:t>’s Word to protect them from trespassing against it in order to help save their lives. It was during this time the Torah, </a:t>
            </a:r>
            <a:r>
              <a:rPr lang="he-IL" sz="2400" dirty="0" smtClean="0"/>
              <a:t>יהוה</a:t>
            </a:r>
            <a:r>
              <a:rPr lang="en-GB" sz="2400" dirty="0" smtClean="0"/>
              <a:t>’s Book of Love that was to bring them life, became to them a book of laws, that when not kept often led to death. One example was the Sabbath, the commandment that had only two directives in the Torah pertaining to it (to rest and be joyful, and do not profit) grew to over 1,350 man-made commands under </a:t>
            </a:r>
            <a:r>
              <a:rPr lang="en-GB" sz="2400" dirty="0" err="1" smtClean="0"/>
              <a:t>Halacha</a:t>
            </a:r>
            <a:r>
              <a:rPr lang="en-GB" sz="2400" dirty="0" smtClean="0"/>
              <a:t> law. </a:t>
            </a:r>
            <a:endParaRPr lang="en-ZA" sz="2400" dirty="0" smtClean="0"/>
          </a:p>
          <a:p>
            <a:endParaRPr lang="en-ZA" dirty="0" smtClean="0"/>
          </a:p>
          <a:p>
            <a:endParaRPr lang="en-ZA"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FENCES</a:t>
            </a:r>
            <a:endParaRPr lang="en-ZA" dirty="0"/>
          </a:p>
        </p:txBody>
      </p:sp>
      <p:sp>
        <p:nvSpPr>
          <p:cNvPr id="3" name="Content Placeholder 2"/>
          <p:cNvSpPr>
            <a:spLocks noGrp="1"/>
          </p:cNvSpPr>
          <p:nvPr>
            <p:ph idx="1"/>
          </p:nvPr>
        </p:nvSpPr>
        <p:spPr/>
        <p:txBody>
          <a:bodyPr>
            <a:noAutofit/>
          </a:bodyPr>
          <a:lstStyle/>
          <a:p>
            <a:pPr>
              <a:lnSpc>
                <a:spcPts val="2100"/>
              </a:lnSpc>
            </a:pPr>
            <a:r>
              <a:rPr lang="en-GB" i="1" dirty="0" err="1" smtClean="0">
                <a:solidFill>
                  <a:srgbClr val="C00000"/>
                </a:solidFill>
              </a:rPr>
              <a:t>Gezeirot</a:t>
            </a:r>
            <a:r>
              <a:rPr lang="en-GB" i="1" dirty="0" smtClean="0">
                <a:solidFill>
                  <a:srgbClr val="C00000"/>
                </a:solidFill>
              </a:rPr>
              <a:t> , a "fence“: an extra man-made law intended to protect Israelites from breaking the commandments. </a:t>
            </a:r>
          </a:p>
          <a:p>
            <a:pPr>
              <a:lnSpc>
                <a:spcPts val="2100"/>
              </a:lnSpc>
            </a:pPr>
            <a:r>
              <a:rPr lang="en-GB" dirty="0" smtClean="0"/>
              <a:t>Since it is unlawful to boil a baby goat in its mother's milk (Ex. 23:19; 34:26)--a pagan Canaanite practice, Rabbis decided that the eating of milk products and meat together should be avoided. Many have come to believe it is absolutely necessary for different dishes to be separated for meat and dairy usage to distance themselves from accidently taking in the particles of meat and milk together. </a:t>
            </a:r>
          </a:p>
          <a:p>
            <a:pPr marL="268288" indent="-268288">
              <a:lnSpc>
                <a:spcPts val="2100"/>
              </a:lnSpc>
              <a:buFont typeface="Arial" pitchFamily="34" charset="0"/>
              <a:buChar char="•"/>
            </a:pPr>
            <a:r>
              <a:rPr lang="en-GB" dirty="0" smtClean="0"/>
              <a:t>Thus, the original intent was discarded: </a:t>
            </a:r>
          </a:p>
          <a:p>
            <a:pPr marL="268288" indent="-268288">
              <a:lnSpc>
                <a:spcPts val="2100"/>
              </a:lnSpc>
              <a:buFont typeface="Arial" pitchFamily="34" charset="0"/>
              <a:buChar char="•"/>
            </a:pPr>
            <a:r>
              <a:rPr lang="en-GB" dirty="0" smtClean="0"/>
              <a:t>avoid familiarity with cruel and peculiar pagan customs, </a:t>
            </a:r>
          </a:p>
          <a:p>
            <a:pPr marL="268288" indent="-268288">
              <a:lnSpc>
                <a:spcPts val="2100"/>
              </a:lnSpc>
              <a:buFont typeface="Arial" pitchFamily="34" charset="0"/>
              <a:buChar char="•"/>
            </a:pPr>
            <a:r>
              <a:rPr lang="en-GB" dirty="0" smtClean="0"/>
              <a:t>instil compassion for animals, </a:t>
            </a:r>
          </a:p>
          <a:p>
            <a:pPr marL="268288" indent="-268288">
              <a:lnSpc>
                <a:spcPts val="2100"/>
              </a:lnSpc>
              <a:buFont typeface="Arial" pitchFamily="34" charset="0"/>
              <a:buChar char="•"/>
            </a:pPr>
            <a:r>
              <a:rPr lang="en-GB" dirty="0" smtClean="0"/>
              <a:t>awaken sympathy for the helpless, </a:t>
            </a:r>
          </a:p>
          <a:p>
            <a:pPr marL="268288" indent="-268288">
              <a:lnSpc>
                <a:spcPts val="2100"/>
              </a:lnSpc>
              <a:buFont typeface="Arial" pitchFamily="34" charset="0"/>
              <a:buChar char="•"/>
            </a:pPr>
            <a:r>
              <a:rPr lang="en-GB" dirty="0" smtClean="0"/>
              <a:t>develop reverence for motherhood and family, </a:t>
            </a:r>
          </a:p>
          <a:p>
            <a:pPr marL="268288" indent="-268288">
              <a:lnSpc>
                <a:spcPts val="2100"/>
              </a:lnSpc>
              <a:buFont typeface="Arial" pitchFamily="34" charset="0"/>
              <a:buChar char="•"/>
            </a:pPr>
            <a:r>
              <a:rPr lang="en-GB" dirty="0" smtClean="0"/>
              <a:t>discourage the human tendency toward the bazaar, </a:t>
            </a:r>
          </a:p>
          <a:p>
            <a:pPr marL="268288" indent="-268288">
              <a:lnSpc>
                <a:spcPts val="2100"/>
              </a:lnSpc>
              <a:buFont typeface="Arial" pitchFamily="34" charset="0"/>
              <a:buChar char="•"/>
            </a:pPr>
            <a:r>
              <a:rPr lang="en-GB" dirty="0" smtClean="0"/>
              <a:t>promote and extend the practice if good judgment and kindness, and </a:t>
            </a:r>
          </a:p>
          <a:p>
            <a:pPr marL="268288" indent="-268288">
              <a:lnSpc>
                <a:spcPts val="2100"/>
              </a:lnSpc>
              <a:buFont typeface="Arial" pitchFamily="34" charset="0"/>
              <a:buChar char="•"/>
            </a:pPr>
            <a:r>
              <a:rPr lang="en-GB" dirty="0" smtClean="0"/>
              <a:t>maintain sound and reasonable dietary standards as per the law.</a:t>
            </a:r>
            <a:endParaRPr lang="en-ZA"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FALSE PROPHETS</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“When there arises among you a prophet or a dreamer of dreams, and he shall give you a sign or a wonder, and the sign or the wonder shall come true, of which he has spoken to you, saying, ‘Let us go after other mighty ones – which you have not known – and serve them,’ do not listen to the words of that prophet or that dreamer of dreams, for </a:t>
            </a:r>
            <a:r>
              <a:rPr lang="he-IL" sz="2400" i="1" dirty="0" smtClean="0">
                <a:solidFill>
                  <a:srgbClr val="004821"/>
                </a:solidFill>
              </a:rPr>
              <a:t>יהוה</a:t>
            </a:r>
            <a:r>
              <a:rPr lang="en-ZA" sz="2400" i="1" dirty="0" smtClean="0">
                <a:solidFill>
                  <a:srgbClr val="004821"/>
                </a:solidFill>
              </a:rPr>
              <a:t> your Elohim is trying you to know whether you love </a:t>
            </a:r>
            <a:r>
              <a:rPr lang="he-IL" sz="2400" i="1" dirty="0" smtClean="0">
                <a:solidFill>
                  <a:srgbClr val="004821"/>
                </a:solidFill>
              </a:rPr>
              <a:t>יהוה</a:t>
            </a:r>
            <a:r>
              <a:rPr lang="en-ZA" sz="2400" i="1" dirty="0" smtClean="0">
                <a:solidFill>
                  <a:srgbClr val="004821"/>
                </a:solidFill>
              </a:rPr>
              <a:t> your Elohim with all your heart and with all your being. “Walk after </a:t>
            </a:r>
            <a:r>
              <a:rPr lang="he-IL" sz="2400" i="1" dirty="0" smtClean="0">
                <a:solidFill>
                  <a:srgbClr val="004821"/>
                </a:solidFill>
              </a:rPr>
              <a:t>יהוה</a:t>
            </a:r>
            <a:r>
              <a:rPr lang="en-ZA" sz="2400" i="1" dirty="0" smtClean="0">
                <a:solidFill>
                  <a:srgbClr val="004821"/>
                </a:solidFill>
              </a:rPr>
              <a:t> your Elohim and fear Him, and guard His commands and obey His voice, and serve Him and cling to Him. “And that prophet or that dreamer of dreams is put to death, because he has spoken apostasy against </a:t>
            </a:r>
            <a:r>
              <a:rPr lang="he-IL" sz="2400" i="1" dirty="0" smtClean="0">
                <a:solidFill>
                  <a:srgbClr val="004821"/>
                </a:solidFill>
              </a:rPr>
              <a:t>יהוה</a:t>
            </a:r>
            <a:r>
              <a:rPr lang="en-ZA" sz="2400" i="1" dirty="0" smtClean="0">
                <a:solidFill>
                  <a:srgbClr val="004821"/>
                </a:solidFill>
              </a:rPr>
              <a:t> your Elohim ...</a:t>
            </a:r>
            <a:r>
              <a:rPr lang="en-US" sz="2400" b="1" i="1" dirty="0" smtClean="0">
                <a:solidFill>
                  <a:srgbClr val="004821"/>
                </a:solidFill>
              </a:rPr>
              <a:t>(Deuteronomy 13:1-5)</a:t>
            </a:r>
          </a:p>
          <a:p>
            <a:r>
              <a:rPr lang="en-GB" sz="2400" dirty="0" smtClean="0"/>
              <a:t>Jews, generally speaking, reject </a:t>
            </a:r>
            <a:r>
              <a:rPr lang="he-IL" sz="2400" dirty="0" smtClean="0"/>
              <a:t>יהושע</a:t>
            </a:r>
            <a:r>
              <a:rPr lang="en-GB" sz="2400" dirty="0" smtClean="0"/>
              <a:t> as Messiah since Christianity teaches He cancelled the law. Actually, Judaism could be looked upon as merely being obedient by dismissing Him as a false prophet, since Israel has been commanded to honour the Torah, not abandon it. The Talmud accuses </a:t>
            </a:r>
            <a:r>
              <a:rPr lang="he-IL" sz="2400" dirty="0" smtClean="0"/>
              <a:t>יהושע</a:t>
            </a:r>
            <a:r>
              <a:rPr lang="en-GB" sz="2400" dirty="0" smtClean="0"/>
              <a:t> of this very crime, of enticing Israel to idolatry. However, we know that Yeshua came not to abolish the Law, but to fulfil it.</a:t>
            </a:r>
            <a:endParaRPr lang="en-ZA" sz="2400" dirty="0" smtClean="0"/>
          </a:p>
          <a:p>
            <a:endParaRPr lang="en-ZA"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TWO SEPARATE GODS</a:t>
            </a:r>
            <a:endParaRPr lang="en-ZA" dirty="0"/>
          </a:p>
        </p:txBody>
      </p:sp>
      <p:sp>
        <p:nvSpPr>
          <p:cNvPr id="3" name="Content Placeholder 2"/>
          <p:cNvSpPr>
            <a:spLocks noGrp="1"/>
          </p:cNvSpPr>
          <p:nvPr>
            <p:ph idx="1"/>
          </p:nvPr>
        </p:nvSpPr>
        <p:spPr/>
        <p:txBody>
          <a:bodyPr/>
          <a:lstStyle/>
          <a:p>
            <a:r>
              <a:rPr lang="en-GB" dirty="0" smtClean="0"/>
              <a:t>The early church father </a:t>
            </a:r>
            <a:r>
              <a:rPr lang="en-GB" dirty="0" err="1" smtClean="0"/>
              <a:t>Marcion</a:t>
            </a:r>
            <a:r>
              <a:rPr lang="en-GB" dirty="0" smtClean="0"/>
              <a:t> taught that the </a:t>
            </a:r>
            <a:r>
              <a:rPr lang="en-GB" i="1" dirty="0" smtClean="0">
                <a:solidFill>
                  <a:srgbClr val="C00000"/>
                </a:solidFill>
              </a:rPr>
              <a:t>‘</a:t>
            </a:r>
            <a:r>
              <a:rPr lang="he-IL" i="1" dirty="0" smtClean="0">
                <a:solidFill>
                  <a:srgbClr val="C00000"/>
                </a:solidFill>
              </a:rPr>
              <a:t>יהושע</a:t>
            </a:r>
            <a:r>
              <a:rPr lang="en-GB" i="1" dirty="0" smtClean="0">
                <a:solidFill>
                  <a:srgbClr val="C00000"/>
                </a:solidFill>
              </a:rPr>
              <a:t> of the New Testament’</a:t>
            </a:r>
            <a:r>
              <a:rPr lang="en-GB" dirty="0" smtClean="0"/>
              <a:t> came to set the church free from the ‘the God of wrath’ of the ‘Old Testament,’ laying the way for a two-deity principle. </a:t>
            </a:r>
          </a:p>
          <a:p>
            <a:r>
              <a:rPr lang="en-GB" dirty="0" smtClean="0"/>
              <a:t>Because of the Greek word </a:t>
            </a:r>
            <a:r>
              <a:rPr lang="en-GB" dirty="0" err="1" smtClean="0"/>
              <a:t>nomos</a:t>
            </a:r>
            <a:r>
              <a:rPr lang="en-GB" dirty="0" smtClean="0"/>
              <a:t> (law) the people were taught that the Torah itself was done away when in truth it was the law of sin and death that we are set free from not the law of Liberty/life. </a:t>
            </a:r>
          </a:p>
          <a:p>
            <a:r>
              <a:rPr lang="en-GB" dirty="0" smtClean="0"/>
              <a:t>If the Torah were done away then most of the New Testament would disappear. Eighty-five percent of the New Testament quotations are words from the Torah. If the Torah were done away with then, </a:t>
            </a:r>
            <a:r>
              <a:rPr lang="he-IL" dirty="0" smtClean="0"/>
              <a:t>יהושע</a:t>
            </a:r>
            <a:r>
              <a:rPr lang="en-GB" dirty="0" smtClean="0"/>
              <a:t>’s Words in the New Testament would disappear. Apostle Paul kept </a:t>
            </a:r>
            <a:r>
              <a:rPr lang="he-IL" dirty="0" smtClean="0"/>
              <a:t>יהוה</a:t>
            </a:r>
            <a:r>
              <a:rPr lang="en-GB" dirty="0" smtClean="0"/>
              <a:t>’s Torah, Sabbath and Feast Days thirty years after </a:t>
            </a:r>
            <a:r>
              <a:rPr lang="he-IL" dirty="0" smtClean="0"/>
              <a:t>יהושע</a:t>
            </a:r>
            <a:r>
              <a:rPr lang="en-GB" dirty="0" smtClean="0"/>
              <a:t> rose to life, and the disciple John kept the Torah of Life fifty to sixty years after </a:t>
            </a:r>
            <a:r>
              <a:rPr lang="he-IL" dirty="0" smtClean="0"/>
              <a:t>יהושע</a:t>
            </a:r>
            <a:r>
              <a:rPr lang="en-GB" dirty="0" smtClean="0"/>
              <a:t> ministry on earth (Acts 20; 24:14; Revelation 1:10,14).</a:t>
            </a:r>
            <a:endParaRPr lang="en-ZA" dirty="0" smtClean="0"/>
          </a:p>
          <a:p>
            <a:endParaRPr lang="en-ZA"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WATCHMAN</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All Scripture is breathed by Elohim </a:t>
            </a:r>
            <a:r>
              <a:rPr lang="en-ZA" b="1" i="1" dirty="0" smtClean="0">
                <a:solidFill>
                  <a:srgbClr val="004821"/>
                </a:solidFill>
              </a:rPr>
              <a:t>...(2 Timothy 3:16)</a:t>
            </a:r>
          </a:p>
          <a:p>
            <a:r>
              <a:rPr lang="he-IL" dirty="0" smtClean="0"/>
              <a:t>יהושע</a:t>
            </a:r>
            <a:r>
              <a:rPr lang="en-GB" dirty="0" smtClean="0"/>
              <a:t> warned the religionists </a:t>
            </a:r>
            <a:r>
              <a:rPr lang="en-ZA" dirty="0" smtClean="0"/>
              <a:t>...</a:t>
            </a:r>
            <a:r>
              <a:rPr lang="en-ZA" i="1" dirty="0" smtClean="0">
                <a:solidFill>
                  <a:srgbClr val="004821"/>
                </a:solidFill>
              </a:rPr>
              <a:t>So you have nullified the command of Elohim by your tradition. </a:t>
            </a:r>
            <a:r>
              <a:rPr lang="en-ZA" b="1" i="1" dirty="0" smtClean="0">
                <a:solidFill>
                  <a:srgbClr val="004821"/>
                </a:solidFill>
              </a:rPr>
              <a:t>(Matthew 15:6)</a:t>
            </a:r>
            <a:r>
              <a:rPr lang="en-ZA" i="1" dirty="0" smtClean="0">
                <a:solidFill>
                  <a:srgbClr val="004821"/>
                </a:solidFill>
              </a:rPr>
              <a:t> </a:t>
            </a:r>
            <a:r>
              <a:rPr lang="en-ZA" dirty="0" smtClean="0"/>
              <a:t>and </a:t>
            </a:r>
            <a:r>
              <a:rPr lang="en-ZA" i="1" dirty="0" err="1" smtClean="0">
                <a:solidFill>
                  <a:srgbClr val="004821"/>
                </a:solidFill>
              </a:rPr>
              <a:t>And</a:t>
            </a:r>
            <a:r>
              <a:rPr lang="en-ZA" i="1" dirty="0" smtClean="0">
                <a:solidFill>
                  <a:srgbClr val="004821"/>
                </a:solidFill>
              </a:rPr>
              <a:t> in vain do they worship Me, teaching as teachings the commands of men. </a:t>
            </a:r>
            <a:r>
              <a:rPr lang="en-ZA" b="1" i="1" dirty="0" smtClean="0">
                <a:solidFill>
                  <a:srgbClr val="004821"/>
                </a:solidFill>
              </a:rPr>
              <a:t>(Mark 7:7)</a:t>
            </a:r>
          </a:p>
          <a:p>
            <a:r>
              <a:rPr lang="en-GB" i="1" dirty="0" smtClean="0">
                <a:solidFill>
                  <a:srgbClr val="004821"/>
                </a:solidFill>
              </a:rPr>
              <a:t>Observe the commandments of </a:t>
            </a:r>
            <a:r>
              <a:rPr lang="he-IL" i="1" dirty="0" smtClean="0">
                <a:solidFill>
                  <a:srgbClr val="004821"/>
                </a:solidFill>
              </a:rPr>
              <a:t>יהוה</a:t>
            </a:r>
            <a:r>
              <a:rPr lang="en-GB" i="1" dirty="0" smtClean="0">
                <a:solidFill>
                  <a:srgbClr val="004821"/>
                </a:solidFill>
              </a:rPr>
              <a:t>. </a:t>
            </a:r>
            <a:r>
              <a:rPr lang="en-GB" dirty="0" smtClean="0"/>
              <a:t>The word observe (</a:t>
            </a:r>
            <a:r>
              <a:rPr lang="en-GB" dirty="0" err="1" smtClean="0"/>
              <a:t>shamar</a:t>
            </a:r>
            <a:r>
              <a:rPr lang="en-GB" dirty="0" smtClean="0"/>
              <a:t>) is a common Hebrew verb meaning </a:t>
            </a:r>
            <a:r>
              <a:rPr lang="en-GB" i="1" dirty="0" smtClean="0"/>
              <a:t>“to keep, guard, give heed, watch, protect, have charge of.” </a:t>
            </a:r>
            <a:r>
              <a:rPr lang="en-GB" dirty="0" smtClean="0"/>
              <a:t>In its noun-form, </a:t>
            </a:r>
            <a:r>
              <a:rPr lang="en-GB" dirty="0" err="1" smtClean="0"/>
              <a:t>shamar</a:t>
            </a:r>
            <a:r>
              <a:rPr lang="en-GB" dirty="0" smtClean="0"/>
              <a:t> means </a:t>
            </a:r>
            <a:r>
              <a:rPr lang="en-GB" i="1" dirty="0" smtClean="0"/>
              <a:t>“a watchman.” </a:t>
            </a:r>
          </a:p>
          <a:p>
            <a:r>
              <a:rPr lang="he-IL" dirty="0" smtClean="0"/>
              <a:t>יהוה</a:t>
            </a:r>
            <a:r>
              <a:rPr lang="en-GB" dirty="0" smtClean="0"/>
              <a:t>’s path of righteousness is always straight, never changes (or curves) and leads to eternal life, while the path of a serpent (like the tracks of a snake in the sand) is curvy and wavers between good and evil. </a:t>
            </a:r>
          </a:p>
          <a:p>
            <a:pPr algn="ctr"/>
            <a:r>
              <a:rPr lang="en-GB" i="1" dirty="0" smtClean="0">
                <a:solidFill>
                  <a:srgbClr val="004821"/>
                </a:solidFill>
              </a:rPr>
              <a:t>"</a:t>
            </a:r>
            <a:r>
              <a:rPr lang="en-ZA" i="1" dirty="0" smtClean="0">
                <a:solidFill>
                  <a:srgbClr val="004821"/>
                </a:solidFill>
              </a:rPr>
              <a:t> Do your utmost to present yourself approved to Elohim, a worker who does not need to be ashamed, rightly handling the Word of Truth. </a:t>
            </a:r>
          </a:p>
          <a:p>
            <a:pPr algn="ctr"/>
            <a:r>
              <a:rPr lang="en-ZA" b="1" i="1" dirty="0" smtClean="0">
                <a:solidFill>
                  <a:srgbClr val="004821"/>
                </a:solidFill>
              </a:rPr>
              <a:t>(2 Timothy 2:15)</a:t>
            </a:r>
          </a:p>
          <a:p>
            <a:endParaRPr lang="en-ZA" dirty="0" smtClean="0"/>
          </a:p>
          <a:p>
            <a:endParaRPr lang="en-ZA"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US" dirty="0" smtClean="0"/>
              <a:t>VA’ETCHANAN “AND I PLEADED”</a:t>
            </a:r>
            <a:endParaRPr lang="en-ZA" dirty="0"/>
          </a:p>
        </p:txBody>
      </p:sp>
      <p:sp>
        <p:nvSpPr>
          <p:cNvPr id="5" name="Subtitle 4"/>
          <p:cNvSpPr>
            <a:spLocks noGrp="1"/>
          </p:cNvSpPr>
          <p:nvPr>
            <p:ph type="subTitle" idx="1"/>
          </p:nvPr>
        </p:nvSpPr>
        <p:spPr>
          <a:xfrm>
            <a:off x="323528" y="5013176"/>
            <a:ext cx="8496944" cy="1844824"/>
          </a:xfrm>
        </p:spPr>
        <p:txBody>
          <a:bodyPr>
            <a:noAutofit/>
          </a:bodyPr>
          <a:lstStyle/>
          <a:p>
            <a:pPr>
              <a:lnSpc>
                <a:spcPts val="2300"/>
              </a:lnSpc>
            </a:pPr>
            <a:endParaRPr lang="en-ZA" sz="2800" dirty="0" smtClean="0"/>
          </a:p>
          <a:p>
            <a:pPr>
              <a:lnSpc>
                <a:spcPts val="2300"/>
              </a:lnSpc>
            </a:pPr>
            <a:r>
              <a:rPr lang="en-ZA" b="1" dirty="0" smtClean="0"/>
              <a:t>TORAH: </a:t>
            </a:r>
            <a:r>
              <a:rPr lang="en-ZA" b="0" dirty="0" smtClean="0"/>
              <a:t>Deuteronomy  3:23-7:11</a:t>
            </a:r>
          </a:p>
          <a:p>
            <a:pPr>
              <a:lnSpc>
                <a:spcPts val="2300"/>
              </a:lnSpc>
            </a:pPr>
            <a:r>
              <a:rPr lang="en-ZA" b="1" dirty="0" smtClean="0"/>
              <a:t>HAFTORAH:</a:t>
            </a:r>
            <a:r>
              <a:rPr lang="en-ZA" b="0" dirty="0" smtClean="0"/>
              <a:t> Isaiah 40:1-26</a:t>
            </a:r>
          </a:p>
          <a:p>
            <a:pPr>
              <a:lnSpc>
                <a:spcPts val="2300"/>
              </a:lnSpc>
            </a:pPr>
            <a:r>
              <a:rPr lang="en-ZA" b="1" dirty="0" smtClean="0"/>
              <a:t>B’RIT CHADASHAH: </a:t>
            </a:r>
            <a:r>
              <a:rPr lang="en-GB" sz="2000" b="0" dirty="0" smtClean="0"/>
              <a:t>Matthew 4:1-11, Mark 12:1-44, 1 Timothy 2:4-6</a:t>
            </a:r>
            <a:endParaRPr lang="en-GB" b="0" dirty="0" smtClean="0"/>
          </a:p>
          <a:p>
            <a:pPr>
              <a:lnSpc>
                <a:spcPts val="2300"/>
              </a:lnSpc>
            </a:pPr>
            <a:r>
              <a:rPr lang="en-ZA" sz="1600" i="1" dirty="0" smtClean="0">
                <a:solidFill>
                  <a:schemeClr val="accent6">
                    <a:lumMod val="50000"/>
                  </a:schemeClr>
                </a:solidFill>
              </a:rPr>
              <a:t>All references: The Scripture 1998+ unless otherwise noted</a:t>
            </a:r>
            <a:endParaRPr lang="en-ZA" sz="1600" b="0" dirty="0" smtClean="0"/>
          </a:p>
          <a:p>
            <a:pPr algn="l">
              <a:lnSpc>
                <a:spcPts val="2300"/>
              </a:lnSpc>
              <a:buFont typeface="Arial" pitchFamily="34" charset="0"/>
              <a:buChar char="•"/>
            </a:pPr>
            <a:endParaRPr lang="en-ZA" sz="2400" b="0" dirty="0" smtClean="0"/>
          </a:p>
          <a:p>
            <a:pPr algn="l">
              <a:lnSpc>
                <a:spcPts val="2300"/>
              </a:lnSpc>
              <a:buFont typeface="Arial" pitchFamily="34" charset="0"/>
              <a:buChar char="•"/>
            </a:pPr>
            <a:endParaRPr lang="en-ZA" sz="2400" b="0" dirty="0" smtClean="0"/>
          </a:p>
          <a:p>
            <a:r>
              <a:rPr lang="en-ZA" sz="2800" dirty="0" smtClean="0"/>
              <a:t/>
            </a:r>
            <a:br>
              <a:rPr lang="en-ZA" sz="2800" dirty="0" smtClean="0"/>
            </a:br>
            <a:endParaRPr lang="en-ZA" sz="2800" dirty="0"/>
          </a:p>
        </p:txBody>
      </p:sp>
      <p:pic>
        <p:nvPicPr>
          <p:cNvPr id="7" name="Picture 6" descr="https://staticapp.icpsc.com/icp/loadimage.php/mogile/261268/dd0e21b2add53f4ddb5ee49c7e56fdea/image/jpeg"/>
          <p:cNvPicPr/>
          <p:nvPr/>
        </p:nvPicPr>
        <p:blipFill>
          <a:blip r:embed="rId2" cstate="print"/>
          <a:srcRect/>
          <a:stretch>
            <a:fillRect/>
          </a:stretch>
        </p:blipFill>
        <p:spPr bwMode="auto">
          <a:xfrm>
            <a:off x="2699792" y="1124744"/>
            <a:ext cx="3672408" cy="4176464"/>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CLING</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“But you who are clinging to </a:t>
            </a:r>
            <a:r>
              <a:rPr lang="he-IL" i="1" dirty="0" smtClean="0">
                <a:solidFill>
                  <a:srgbClr val="004821"/>
                </a:solidFill>
              </a:rPr>
              <a:t>יהוה</a:t>
            </a:r>
            <a:r>
              <a:rPr lang="en-ZA" i="1" dirty="0" smtClean="0">
                <a:solidFill>
                  <a:srgbClr val="004821"/>
                </a:solidFill>
              </a:rPr>
              <a:t> your Elohim are alive today, every one of you. </a:t>
            </a:r>
            <a:r>
              <a:rPr lang="en-US" b="1" i="1" dirty="0" smtClean="0">
                <a:solidFill>
                  <a:srgbClr val="004821"/>
                </a:solidFill>
              </a:rPr>
              <a:t>(Deuteronomy 4:4)</a:t>
            </a:r>
          </a:p>
          <a:p>
            <a:r>
              <a:rPr lang="en-US" dirty="0" smtClean="0"/>
              <a:t>The word translated </a:t>
            </a:r>
            <a:r>
              <a:rPr lang="en-US" i="1" dirty="0" smtClean="0"/>
              <a:t>“cling” </a:t>
            </a:r>
            <a:r>
              <a:rPr lang="en-US" dirty="0" smtClean="0"/>
              <a:t>is very interesting. In Modern Hebrew the same root is used for the word </a:t>
            </a:r>
            <a:r>
              <a:rPr lang="en-US" i="1" dirty="0" smtClean="0"/>
              <a:t>“glue”. </a:t>
            </a:r>
            <a:r>
              <a:rPr lang="en-US" dirty="0" smtClean="0"/>
              <a:t>The same word appears in </a:t>
            </a:r>
            <a:r>
              <a:rPr lang="en-ZA" i="1" dirty="0" smtClean="0">
                <a:solidFill>
                  <a:srgbClr val="004821"/>
                </a:solidFill>
              </a:rPr>
              <a:t>These are the births of the heavens and the earth when they were created, in the day that </a:t>
            </a:r>
            <a:r>
              <a:rPr lang="he-IL" i="1" dirty="0" smtClean="0">
                <a:solidFill>
                  <a:srgbClr val="004821"/>
                </a:solidFill>
              </a:rPr>
              <a:t>יהוה</a:t>
            </a:r>
            <a:r>
              <a:rPr lang="en-ZA" i="1" dirty="0" smtClean="0">
                <a:solidFill>
                  <a:srgbClr val="004821"/>
                </a:solidFill>
              </a:rPr>
              <a:t> Elohim made earth and heavens. </a:t>
            </a:r>
            <a:r>
              <a:rPr lang="en-US" i="1" dirty="0" smtClean="0">
                <a:solidFill>
                  <a:srgbClr val="004821"/>
                </a:solidFill>
              </a:rPr>
              <a:t>(Genesis 2:4)</a:t>
            </a:r>
          </a:p>
          <a:p>
            <a:r>
              <a:rPr lang="en-US" dirty="0" smtClean="0"/>
              <a:t>In theory, the best glue actually does not just hold two different things together, but brings about a change that causes the two to become one at the point of connection. It is similar to bringing about a new creation. </a:t>
            </a:r>
          </a:p>
          <a:p>
            <a:r>
              <a:rPr lang="en-ZA" i="1" dirty="0" smtClean="0">
                <a:solidFill>
                  <a:srgbClr val="C00000"/>
                </a:solidFill>
              </a:rPr>
              <a:t>Note: Four times in the Book of Deuteronomy </a:t>
            </a:r>
            <a:r>
              <a:rPr lang="he-IL" i="1" dirty="0" smtClean="0">
                <a:solidFill>
                  <a:srgbClr val="C00000"/>
                </a:solidFill>
              </a:rPr>
              <a:t>יהוה</a:t>
            </a:r>
            <a:r>
              <a:rPr lang="en-ZA" i="1" dirty="0" smtClean="0">
                <a:solidFill>
                  <a:srgbClr val="C00000"/>
                </a:solidFill>
              </a:rPr>
              <a:t> tells us to “cling to Him”</a:t>
            </a:r>
            <a:endParaRPr lang="en-ZA" i="1" dirty="0">
              <a:solidFill>
                <a:srgbClr val="C000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WHAT DOES IT MEAN TO CLING</a:t>
            </a:r>
            <a:endParaRPr lang="en-ZA" dirty="0"/>
          </a:p>
        </p:txBody>
      </p:sp>
      <p:sp>
        <p:nvSpPr>
          <p:cNvPr id="3" name="Content Placeholder 2"/>
          <p:cNvSpPr>
            <a:spLocks noGrp="1"/>
          </p:cNvSpPr>
          <p:nvPr>
            <p:ph idx="1"/>
          </p:nvPr>
        </p:nvSpPr>
        <p:spPr/>
        <p:txBody>
          <a:bodyPr>
            <a:normAutofit lnSpcReduction="10000"/>
          </a:bodyPr>
          <a:lstStyle/>
          <a:p>
            <a:r>
              <a:rPr lang="en-ZA" dirty="0" smtClean="0"/>
              <a:t>Rabbi Morrison answers:  </a:t>
            </a:r>
          </a:p>
          <a:p>
            <a:r>
              <a:rPr lang="en-ZA" i="1" dirty="0" smtClean="0">
                <a:solidFill>
                  <a:srgbClr val="C00000"/>
                </a:solidFill>
              </a:rPr>
              <a:t>"Rather, this means you should cleave to God's attributes. Just as God clothed the naked, as with Adam and Eve, so too you should cloth the naked. Just as God visited the sick, as with Abraham after his circumcision, so too you should visit the sick. Just as God consoled the mourners, as with Isaac after Abraham's death, so too you should console the mourners. Just as God buried the dead, as He did Moses, so too you should bury the dead." And, he adds, “This explanation on how one may cling to God is the very essence of the study of the </a:t>
            </a:r>
            <a:r>
              <a:rPr lang="en-ZA" i="1" dirty="0" err="1" smtClean="0">
                <a:solidFill>
                  <a:srgbClr val="C00000"/>
                </a:solidFill>
              </a:rPr>
              <a:t>sephirot</a:t>
            </a:r>
            <a:r>
              <a:rPr lang="en-ZA" i="1" dirty="0" smtClean="0">
                <a:solidFill>
                  <a:srgbClr val="C00000"/>
                </a:solidFill>
              </a:rPr>
              <a:t>. What is the point in studying the intricacies of God's Names and His manifestations in the </a:t>
            </a:r>
            <a:r>
              <a:rPr lang="en-ZA" i="1" dirty="0" err="1" smtClean="0">
                <a:solidFill>
                  <a:srgbClr val="C00000"/>
                </a:solidFill>
              </a:rPr>
              <a:t>sephirot</a:t>
            </a:r>
            <a:r>
              <a:rPr lang="en-ZA" i="1" dirty="0" smtClean="0">
                <a:solidFill>
                  <a:srgbClr val="C00000"/>
                </a:solidFill>
              </a:rPr>
              <a:t>? We learn about God's divine attributes so that we may aspire to imitate them. These studies enable us to follow God's ways and in this way cleave to Him. This idea, that we can only attach ourselves to God by imitating His attributes, is a fundamental concept in Judaism. Any other understanding of cleaving to God implies some degree of anthropomorphism or idolatry.”</a:t>
            </a:r>
            <a:endParaRPr lang="en-ZA" i="1" dirty="0">
              <a:solidFill>
                <a:srgbClr val="C00000"/>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WISDOM AND UNDERSTANDING</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you shall guard and do them, for this is your wisdom and your understanding before the eyes of the peoples who hear all these laws, and they shall say, ‘Only a wise and understanding people is this great nation!’ </a:t>
            </a:r>
            <a:r>
              <a:rPr lang="en-ZA" b="1" i="1" dirty="0" smtClean="0">
                <a:solidFill>
                  <a:srgbClr val="004821"/>
                </a:solidFill>
              </a:rPr>
              <a:t>(Deuteronomy 4:6 )</a:t>
            </a:r>
          </a:p>
          <a:p>
            <a:pPr algn="ctr"/>
            <a:r>
              <a:rPr lang="en-ZA" i="1" dirty="0" smtClean="0">
                <a:solidFill>
                  <a:srgbClr val="004821"/>
                </a:solidFill>
              </a:rPr>
              <a:t>The proverbs of </a:t>
            </a:r>
            <a:r>
              <a:rPr lang="en-ZA" i="1" dirty="0" err="1" smtClean="0">
                <a:solidFill>
                  <a:srgbClr val="004821"/>
                </a:solidFill>
              </a:rPr>
              <a:t>Shelomoh</a:t>
            </a:r>
            <a:r>
              <a:rPr lang="en-ZA" i="1" dirty="0" smtClean="0">
                <a:solidFill>
                  <a:srgbClr val="004821"/>
                </a:solidFill>
              </a:rPr>
              <a:t> son of </a:t>
            </a:r>
            <a:r>
              <a:rPr lang="en-ZA" i="1" dirty="0" err="1" smtClean="0">
                <a:solidFill>
                  <a:srgbClr val="004821"/>
                </a:solidFill>
              </a:rPr>
              <a:t>Dawid</a:t>
            </a:r>
            <a:r>
              <a:rPr lang="en-ZA" i="1" dirty="0" smtClean="0">
                <a:solidFill>
                  <a:srgbClr val="004821"/>
                </a:solidFill>
              </a:rPr>
              <a:t>̱, sovereign of </a:t>
            </a:r>
            <a:r>
              <a:rPr lang="en-ZA" i="1" dirty="0" err="1" smtClean="0">
                <a:solidFill>
                  <a:srgbClr val="004821"/>
                </a:solidFill>
              </a:rPr>
              <a:t>Yisra’ĕl</a:t>
            </a:r>
            <a:r>
              <a:rPr lang="en-ZA" i="1" dirty="0" smtClean="0">
                <a:solidFill>
                  <a:srgbClr val="004821"/>
                </a:solidFill>
              </a:rPr>
              <a:t>: For knowing wisdom and discipline, For understanding the words of understanding, For receiving the discipline of wisdom, Righteousness, right-ruling, and straightness; For giving insight to the simple, Knowledge and discretion to the young. The wise one hears and increases learning, And the understanding one gets wise counsel, For understanding a proverb and a figure, The words of the wise and their riddles. The fear of </a:t>
            </a:r>
            <a:r>
              <a:rPr lang="he-IL" i="1" dirty="0" smtClean="0">
                <a:solidFill>
                  <a:srgbClr val="004821"/>
                </a:solidFill>
              </a:rPr>
              <a:t>יהוה</a:t>
            </a:r>
            <a:r>
              <a:rPr lang="en-ZA" i="1" dirty="0" smtClean="0">
                <a:solidFill>
                  <a:srgbClr val="004821"/>
                </a:solidFill>
              </a:rPr>
              <a:t> is the beginning of knowledge; Fools despise wisdom and discipline. My son, heed the discipline of your father, And do not forsake the Torah of your mother; For they are a fair wreath on your head, And chains about your neck. </a:t>
            </a:r>
            <a:r>
              <a:rPr lang="en-US" b="1" i="1" dirty="0" smtClean="0">
                <a:solidFill>
                  <a:srgbClr val="004821"/>
                </a:solidFill>
              </a:rPr>
              <a:t>(Proverbs 1:1-9)</a:t>
            </a:r>
          </a:p>
          <a:p>
            <a:endParaRPr lang="en-US"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CARVED IMAGES</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i="1" dirty="0" smtClean="0">
                <a:solidFill>
                  <a:srgbClr val="004821"/>
                </a:solidFill>
              </a:rPr>
              <a:t>“Therefore, diligently guard yourselves, for you saw no form when </a:t>
            </a:r>
            <a:r>
              <a:rPr lang="he-IL" i="1" dirty="0" smtClean="0">
                <a:solidFill>
                  <a:srgbClr val="004821"/>
                </a:solidFill>
              </a:rPr>
              <a:t>יהוה</a:t>
            </a:r>
            <a:r>
              <a:rPr lang="en-ZA" i="1" dirty="0" smtClean="0">
                <a:solidFill>
                  <a:srgbClr val="004821"/>
                </a:solidFill>
              </a:rPr>
              <a:t> spoke to you at </a:t>
            </a:r>
            <a:r>
              <a:rPr lang="en-ZA" i="1" dirty="0" err="1" smtClean="0">
                <a:solidFill>
                  <a:srgbClr val="004821"/>
                </a:solidFill>
              </a:rPr>
              <a:t>Ḥorĕb</a:t>
            </a:r>
            <a:r>
              <a:rPr lang="en-ZA" i="1" dirty="0" smtClean="0">
                <a:solidFill>
                  <a:srgbClr val="004821"/>
                </a:solidFill>
              </a:rPr>
              <a:t>̱ out of the midst of the fire, lest you should do corruptly and shall make for yourselves a carved image in the form of any figure – the likeness of male or female, the likeness of any beast that is on the earth or the likeness of any winged bird that flies in the heavens, the likeness of any creature that creeps on the ground or the likeness of any fish that is in the water under the earth; and lest you lift up your eyes to the heavens, and shall see the sun, and the moon, and the stars – all the host of the heavens – and you be drawn away into bowing down to them and serving them, which </a:t>
            </a:r>
            <a:r>
              <a:rPr lang="he-IL" i="1" dirty="0" smtClean="0">
                <a:solidFill>
                  <a:srgbClr val="004821"/>
                </a:solidFill>
              </a:rPr>
              <a:t>יהוה</a:t>
            </a:r>
            <a:r>
              <a:rPr lang="en-ZA" i="1" dirty="0" smtClean="0">
                <a:solidFill>
                  <a:srgbClr val="004821"/>
                </a:solidFill>
              </a:rPr>
              <a:t> your Elohim has allotted to all the peoples under all the heavens. .. “Guard yourselves, lest you forget the covenant of </a:t>
            </a:r>
            <a:r>
              <a:rPr lang="he-IL" i="1" dirty="0" smtClean="0">
                <a:solidFill>
                  <a:srgbClr val="004821"/>
                </a:solidFill>
              </a:rPr>
              <a:t>יהוה</a:t>
            </a:r>
            <a:r>
              <a:rPr lang="en-ZA" i="1" dirty="0" smtClean="0">
                <a:solidFill>
                  <a:srgbClr val="004821"/>
                </a:solidFill>
              </a:rPr>
              <a:t> your Elohim which He made with you, and shall make for yourselves a carved image in the form of whatever </a:t>
            </a:r>
            <a:r>
              <a:rPr lang="he-IL" i="1" dirty="0" smtClean="0">
                <a:solidFill>
                  <a:srgbClr val="004821"/>
                </a:solidFill>
              </a:rPr>
              <a:t>יהוה</a:t>
            </a:r>
            <a:r>
              <a:rPr lang="en-ZA" i="1" dirty="0" smtClean="0">
                <a:solidFill>
                  <a:srgbClr val="004821"/>
                </a:solidFill>
              </a:rPr>
              <a:t> your Elohim has forbidden you. </a:t>
            </a:r>
            <a:r>
              <a:rPr lang="en-US" b="1" i="1" dirty="0" smtClean="0">
                <a:solidFill>
                  <a:srgbClr val="004821"/>
                </a:solidFill>
              </a:rPr>
              <a:t>(Deuteronomy 4:15-23)</a:t>
            </a:r>
          </a:p>
          <a:p>
            <a:pPr>
              <a:lnSpc>
                <a:spcPts val="2300"/>
              </a:lnSpc>
            </a:pPr>
            <a:r>
              <a:rPr lang="en-ZA" dirty="0" err="1" smtClean="0"/>
              <a:t>Adonia</a:t>
            </a:r>
            <a:r>
              <a:rPr lang="en-ZA" dirty="0" smtClean="0"/>
              <a:t> says here that is why He did not show us any image of Himself, lest we reproduce and worship that image. That includes images of </a:t>
            </a:r>
            <a:r>
              <a:rPr lang="he-IL" dirty="0" smtClean="0"/>
              <a:t>יהוה</a:t>
            </a:r>
            <a:r>
              <a:rPr lang="en-ZA" dirty="0" smtClean="0"/>
              <a:t>, </a:t>
            </a:r>
            <a:r>
              <a:rPr lang="he-IL" dirty="0" smtClean="0"/>
              <a:t>יהוה</a:t>
            </a:r>
            <a:r>
              <a:rPr lang="en-ZA" dirty="0" smtClean="0"/>
              <a:t> in the form of a man.</a:t>
            </a:r>
            <a:endParaRPr lang="en-ZA"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SMELTING FURNACE</a:t>
            </a:r>
            <a:endParaRPr lang="en-ZA" dirty="0"/>
          </a:p>
        </p:txBody>
      </p:sp>
      <p:sp>
        <p:nvSpPr>
          <p:cNvPr id="3" name="Content Placeholder 2"/>
          <p:cNvSpPr>
            <a:spLocks noGrp="1"/>
          </p:cNvSpPr>
          <p:nvPr>
            <p:ph idx="1"/>
          </p:nvPr>
        </p:nvSpPr>
        <p:spPr/>
        <p:txBody>
          <a:bodyPr>
            <a:normAutofit fontScale="92500"/>
          </a:bodyPr>
          <a:lstStyle/>
          <a:p>
            <a:pPr algn="ctr">
              <a:lnSpc>
                <a:spcPts val="2200"/>
              </a:lnSpc>
            </a:pPr>
            <a:r>
              <a:rPr lang="en-ZA" sz="2400" i="1" dirty="0" smtClean="0">
                <a:solidFill>
                  <a:srgbClr val="004821"/>
                </a:solidFill>
              </a:rPr>
              <a:t>“But </a:t>
            </a:r>
            <a:r>
              <a:rPr lang="he-IL" sz="2400" i="1" dirty="0" smtClean="0">
                <a:solidFill>
                  <a:srgbClr val="004821"/>
                </a:solidFill>
              </a:rPr>
              <a:t>יהוה</a:t>
            </a:r>
            <a:r>
              <a:rPr lang="en-ZA" sz="2400" i="1" dirty="0" smtClean="0">
                <a:solidFill>
                  <a:srgbClr val="004821"/>
                </a:solidFill>
              </a:rPr>
              <a:t> has taken you and brought you out of the iron furnace, out of </a:t>
            </a:r>
            <a:r>
              <a:rPr lang="en-ZA" sz="2400" i="1" dirty="0" err="1" smtClean="0">
                <a:solidFill>
                  <a:srgbClr val="004821"/>
                </a:solidFill>
              </a:rPr>
              <a:t>Mitsrayim</a:t>
            </a:r>
            <a:r>
              <a:rPr lang="en-ZA" sz="2400" i="1" dirty="0" smtClean="0">
                <a:solidFill>
                  <a:srgbClr val="004821"/>
                </a:solidFill>
              </a:rPr>
              <a:t>, to be His people, an inheritance, as it is today. </a:t>
            </a:r>
            <a:r>
              <a:rPr lang="en-US" sz="2400" b="1" i="1" dirty="0" smtClean="0">
                <a:solidFill>
                  <a:srgbClr val="004821"/>
                </a:solidFill>
              </a:rPr>
              <a:t>(Deuteronomy 4:20)</a:t>
            </a:r>
          </a:p>
          <a:p>
            <a:pPr>
              <a:lnSpc>
                <a:spcPts val="2200"/>
              </a:lnSpc>
            </a:pPr>
            <a:r>
              <a:rPr lang="he-IL" sz="2400" dirty="0" smtClean="0"/>
              <a:t>יהוה</a:t>
            </a:r>
            <a:r>
              <a:rPr lang="en-ZA" sz="2400" dirty="0" smtClean="0"/>
              <a:t> uses this image of a “</a:t>
            </a:r>
            <a:r>
              <a:rPr lang="en-ZA" sz="2400" i="1" dirty="0" smtClean="0"/>
              <a:t>furnace” or “</a:t>
            </a:r>
            <a:r>
              <a:rPr lang="en-ZA" sz="2400" i="1" dirty="0" err="1" smtClean="0"/>
              <a:t>kuhr</a:t>
            </a:r>
            <a:r>
              <a:rPr lang="en-ZA" sz="2400" i="1" dirty="0" smtClean="0"/>
              <a:t>” </a:t>
            </a:r>
            <a:r>
              <a:rPr lang="en-ZA" sz="2400" dirty="0" smtClean="0"/>
              <a:t>in Hebrew (</a:t>
            </a:r>
            <a:r>
              <a:rPr lang="en-ZA" sz="2400" dirty="0" err="1" smtClean="0"/>
              <a:t>kaf-vav-reish</a:t>
            </a:r>
            <a:r>
              <a:rPr lang="en-ZA" sz="2400" dirty="0" smtClean="0"/>
              <a:t>), which means </a:t>
            </a:r>
            <a:r>
              <a:rPr lang="en-ZA" sz="2400" i="1" dirty="0" smtClean="0"/>
              <a:t>“furnace”, “forge” or “smelting pot”. </a:t>
            </a:r>
            <a:r>
              <a:rPr lang="en-ZA" sz="2400" dirty="0" smtClean="0"/>
              <a:t>Genesis 15:7 tells us that, a smoking </a:t>
            </a:r>
            <a:r>
              <a:rPr lang="en-ZA" sz="2400" i="1" dirty="0" smtClean="0"/>
              <a:t>“furnace” </a:t>
            </a:r>
            <a:r>
              <a:rPr lang="en-ZA" sz="2400" dirty="0" smtClean="0"/>
              <a:t>and a burning lamp passed through the parts of the offering. </a:t>
            </a:r>
            <a:r>
              <a:rPr lang="en-ZA" sz="2400" i="1" dirty="0" smtClean="0">
                <a:solidFill>
                  <a:srgbClr val="004821"/>
                </a:solidFill>
              </a:rPr>
              <a:t>“See, I have refined you, but not as silver; I have chosen you in the furnace of affliction</a:t>
            </a:r>
            <a:r>
              <a:rPr lang="en-ZA" sz="2400" b="1" i="1" dirty="0" smtClean="0">
                <a:solidFill>
                  <a:srgbClr val="004821"/>
                </a:solidFill>
              </a:rPr>
              <a:t>. (Isaiah 48:10) </a:t>
            </a:r>
            <a:r>
              <a:rPr lang="en-ZA" sz="2400" i="1" dirty="0" smtClean="0">
                <a:solidFill>
                  <a:srgbClr val="004821"/>
                </a:solidFill>
              </a:rPr>
              <a:t>And Mount Sinai was in smoke, all of it, because </a:t>
            </a:r>
            <a:r>
              <a:rPr lang="he-IL" sz="2400" i="1" dirty="0" smtClean="0">
                <a:solidFill>
                  <a:srgbClr val="004821"/>
                </a:solidFill>
              </a:rPr>
              <a:t>יהוה</a:t>
            </a:r>
            <a:r>
              <a:rPr lang="en-ZA" sz="2400" i="1" dirty="0" smtClean="0">
                <a:solidFill>
                  <a:srgbClr val="004821"/>
                </a:solidFill>
              </a:rPr>
              <a:t> descended upon it in fire. And its smoke went up like the smoke of a furnace, and all the mountain trembled exceedingly. </a:t>
            </a:r>
            <a:r>
              <a:rPr lang="en-US" sz="2400" b="1" i="1" dirty="0" smtClean="0">
                <a:solidFill>
                  <a:srgbClr val="004821"/>
                </a:solidFill>
              </a:rPr>
              <a:t>(Exodus 19:18)</a:t>
            </a:r>
          </a:p>
          <a:p>
            <a:pPr>
              <a:lnSpc>
                <a:spcPts val="2200"/>
              </a:lnSpc>
            </a:pPr>
            <a:r>
              <a:rPr lang="he-IL" sz="2400" dirty="0" smtClean="0"/>
              <a:t>יהוה</a:t>
            </a:r>
            <a:r>
              <a:rPr lang="en-ZA" sz="2400" dirty="0" smtClean="0"/>
              <a:t> makes a statement after his parable of the </a:t>
            </a:r>
            <a:r>
              <a:rPr lang="en-ZA" sz="2400" i="1" dirty="0" smtClean="0"/>
              <a:t>“wheat and the tares</a:t>
            </a:r>
            <a:r>
              <a:rPr lang="en-ZA" sz="2400" dirty="0" smtClean="0"/>
              <a:t>” when He says; </a:t>
            </a:r>
            <a:r>
              <a:rPr lang="en-ZA" sz="2400" dirty="0" smtClean="0">
                <a:solidFill>
                  <a:srgbClr val="004821"/>
                </a:solidFill>
              </a:rPr>
              <a:t>“</a:t>
            </a:r>
            <a:r>
              <a:rPr lang="en-ZA" sz="2400" i="1" dirty="0" smtClean="0">
                <a:solidFill>
                  <a:srgbClr val="004821"/>
                </a:solidFill>
              </a:rPr>
              <a:t>The Son of </a:t>
            </a:r>
            <a:r>
              <a:rPr lang="en-ZA" sz="2400" i="1" dirty="0" err="1" smtClean="0">
                <a:solidFill>
                  <a:srgbClr val="004821"/>
                </a:solidFill>
              </a:rPr>
              <a:t>Aḏam</a:t>
            </a:r>
            <a:r>
              <a:rPr lang="en-ZA" sz="2400" i="1" dirty="0" smtClean="0">
                <a:solidFill>
                  <a:srgbClr val="004821"/>
                </a:solidFill>
              </a:rPr>
              <a:t> shall send out His messengers, and they shall gather out of His reign all the stumbling-blocks, and those doing lawlessness, and shall throw them into the furnace of fire – there shall be wailing and gnashing of teeth. </a:t>
            </a:r>
            <a:r>
              <a:rPr lang="en-ZA" sz="2400" b="1" i="1" dirty="0" smtClean="0">
                <a:solidFill>
                  <a:srgbClr val="004821"/>
                </a:solidFill>
              </a:rPr>
              <a:t>(Matthew 13:41-42)</a:t>
            </a:r>
          </a:p>
          <a:p>
            <a:pPr>
              <a:lnSpc>
                <a:spcPts val="2200"/>
              </a:lnSpc>
            </a:pPr>
            <a:r>
              <a:rPr lang="he-IL" sz="2400" dirty="0" smtClean="0"/>
              <a:t>יהוה</a:t>
            </a:r>
            <a:r>
              <a:rPr lang="en-ZA" sz="2400" dirty="0" smtClean="0"/>
              <a:t> uses the </a:t>
            </a:r>
            <a:r>
              <a:rPr lang="en-ZA" sz="2400" i="1" dirty="0" smtClean="0"/>
              <a:t>“furnace” as “judgment” </a:t>
            </a:r>
            <a:r>
              <a:rPr lang="en-ZA" sz="2400" dirty="0" smtClean="0"/>
              <a:t>as well as for refining. </a:t>
            </a:r>
          </a:p>
          <a:p>
            <a:pPr>
              <a:lnSpc>
                <a:spcPts val="2200"/>
              </a:lnSpc>
            </a:pPr>
            <a:endParaRPr lang="en-ZA"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REPAIRED COVENANT</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“In your distress, when all these words shall come upon you in the latter days, then you shall return to </a:t>
            </a:r>
            <a:r>
              <a:rPr lang="he-IL" i="1" dirty="0" smtClean="0">
                <a:solidFill>
                  <a:srgbClr val="004821"/>
                </a:solidFill>
              </a:rPr>
              <a:t>יהוה</a:t>
            </a:r>
            <a:r>
              <a:rPr lang="en-ZA" i="1" dirty="0" smtClean="0">
                <a:solidFill>
                  <a:srgbClr val="004821"/>
                </a:solidFill>
              </a:rPr>
              <a:t> your Elohim and shall obey His voice</a:t>
            </a:r>
            <a:r>
              <a:rPr lang="en-ZA" b="1" i="1" dirty="0" smtClean="0">
                <a:solidFill>
                  <a:srgbClr val="004821"/>
                </a:solidFill>
              </a:rPr>
              <a:t>. </a:t>
            </a:r>
            <a:r>
              <a:rPr lang="en-US" b="1" i="1" dirty="0" smtClean="0">
                <a:solidFill>
                  <a:srgbClr val="004821"/>
                </a:solidFill>
              </a:rPr>
              <a:t>(Deuteronomy 4:30)</a:t>
            </a:r>
          </a:p>
          <a:p>
            <a:pPr algn="ctr"/>
            <a:r>
              <a:rPr lang="en-ZA" i="1" dirty="0" smtClean="0">
                <a:solidFill>
                  <a:srgbClr val="004821"/>
                </a:solidFill>
              </a:rPr>
              <a:t>“See, the days are coming,” declares </a:t>
            </a:r>
            <a:r>
              <a:rPr lang="he-IL" i="1" dirty="0" smtClean="0">
                <a:solidFill>
                  <a:srgbClr val="004821"/>
                </a:solidFill>
              </a:rPr>
              <a:t>יהוה</a:t>
            </a:r>
            <a:r>
              <a:rPr lang="en-ZA" i="1" dirty="0" smtClean="0">
                <a:solidFill>
                  <a:srgbClr val="004821"/>
                </a:solidFill>
              </a:rPr>
              <a:t>, “when I shall make a new covenant with the house of </a:t>
            </a:r>
            <a:r>
              <a:rPr lang="en-ZA" i="1" dirty="0" err="1" smtClean="0">
                <a:solidFill>
                  <a:srgbClr val="004821"/>
                </a:solidFill>
              </a:rPr>
              <a:t>Yisra’ĕl</a:t>
            </a:r>
            <a:r>
              <a:rPr lang="en-ZA" i="1" dirty="0" smtClean="0">
                <a:solidFill>
                  <a:srgbClr val="004821"/>
                </a:solidFill>
              </a:rPr>
              <a:t> and with the house of </a:t>
            </a:r>
            <a:r>
              <a:rPr lang="en-ZA" i="1" dirty="0" err="1" smtClean="0">
                <a:solidFill>
                  <a:srgbClr val="004821"/>
                </a:solidFill>
              </a:rPr>
              <a:t>Yehuḏah</a:t>
            </a:r>
            <a:r>
              <a:rPr lang="en-ZA" i="1" dirty="0" smtClean="0">
                <a:solidFill>
                  <a:srgbClr val="004821"/>
                </a:solidFill>
              </a:rPr>
              <a:t>, not like the covenant I made with their fathers in the day when I took them by the hand to bring them out of the land of </a:t>
            </a:r>
            <a:r>
              <a:rPr lang="en-ZA" i="1" dirty="0" err="1" smtClean="0">
                <a:solidFill>
                  <a:srgbClr val="004821"/>
                </a:solidFill>
              </a:rPr>
              <a:t>Mitsrayim</a:t>
            </a:r>
            <a:r>
              <a:rPr lang="en-ZA" i="1" dirty="0" smtClean="0">
                <a:solidFill>
                  <a:srgbClr val="004821"/>
                </a:solidFill>
              </a:rPr>
              <a:t>, My covenant which they broke, though I was a husband to them,” declares </a:t>
            </a:r>
            <a:r>
              <a:rPr lang="he-IL" i="1" dirty="0" smtClean="0">
                <a:solidFill>
                  <a:srgbClr val="004821"/>
                </a:solidFill>
              </a:rPr>
              <a:t>יהוה</a:t>
            </a:r>
            <a:r>
              <a:rPr lang="en-ZA" i="1" dirty="0" smtClean="0">
                <a:solidFill>
                  <a:srgbClr val="004821"/>
                </a:solidFill>
              </a:rPr>
              <a:t>. “For this is the covenant I shall make with the house of </a:t>
            </a:r>
            <a:r>
              <a:rPr lang="en-ZA" i="1" dirty="0" err="1" smtClean="0">
                <a:solidFill>
                  <a:srgbClr val="004821"/>
                </a:solidFill>
              </a:rPr>
              <a:t>Yisra’ĕl</a:t>
            </a:r>
            <a:r>
              <a:rPr lang="en-ZA" i="1" dirty="0" smtClean="0">
                <a:solidFill>
                  <a:srgbClr val="004821"/>
                </a:solidFill>
              </a:rPr>
              <a:t> after those days, declares </a:t>
            </a:r>
            <a:r>
              <a:rPr lang="he-IL" i="1" dirty="0" smtClean="0">
                <a:solidFill>
                  <a:srgbClr val="004821"/>
                </a:solidFill>
              </a:rPr>
              <a:t>יהוה</a:t>
            </a:r>
            <a:r>
              <a:rPr lang="en-ZA" i="1" dirty="0" smtClean="0">
                <a:solidFill>
                  <a:srgbClr val="004821"/>
                </a:solidFill>
              </a:rPr>
              <a:t>: I shall put My Torah in their inward parts, and write it on their hearts. And I shall be their Elohim, and they shall be My people</a:t>
            </a:r>
            <a:r>
              <a:rPr lang="en-ZA" b="1" i="1" dirty="0" smtClean="0">
                <a:solidFill>
                  <a:srgbClr val="004821"/>
                </a:solidFill>
              </a:rPr>
              <a:t>. </a:t>
            </a:r>
            <a:r>
              <a:rPr lang="en-US" b="1" i="1" dirty="0" smtClean="0">
                <a:solidFill>
                  <a:srgbClr val="004821"/>
                </a:solidFill>
              </a:rPr>
              <a:t>(Jeremiah 31:31-33)</a:t>
            </a:r>
          </a:p>
          <a:p>
            <a:r>
              <a:rPr lang="en-ZA" dirty="0" smtClean="0"/>
              <a:t>The word for “</a:t>
            </a:r>
            <a:r>
              <a:rPr lang="en-ZA" i="1" dirty="0" smtClean="0"/>
              <a:t>new” or “renewed”, </a:t>
            </a:r>
            <a:r>
              <a:rPr lang="en-ZA" dirty="0" smtClean="0"/>
              <a:t>as it appears here in Jeremiah 31:31 in Hebrew is “</a:t>
            </a:r>
            <a:r>
              <a:rPr lang="en-ZA" i="1" dirty="0" err="1" smtClean="0"/>
              <a:t>chadashah</a:t>
            </a:r>
            <a:r>
              <a:rPr lang="en-ZA" i="1" dirty="0" smtClean="0"/>
              <a:t>”</a:t>
            </a:r>
            <a:r>
              <a:rPr lang="en-ZA" dirty="0" smtClean="0"/>
              <a:t> (</a:t>
            </a:r>
            <a:r>
              <a:rPr lang="en-ZA" dirty="0" err="1" smtClean="0"/>
              <a:t>chet</a:t>
            </a:r>
            <a:r>
              <a:rPr lang="en-ZA" dirty="0" smtClean="0"/>
              <a:t>-</a:t>
            </a:r>
            <a:r>
              <a:rPr lang="en-ZA" dirty="0" err="1" smtClean="0"/>
              <a:t>dalet</a:t>
            </a:r>
            <a:r>
              <a:rPr lang="en-ZA" dirty="0" smtClean="0"/>
              <a:t>-shin-hey) and means both </a:t>
            </a:r>
            <a:r>
              <a:rPr lang="en-ZA" i="1" dirty="0" smtClean="0"/>
              <a:t>“new” and “renewed”</a:t>
            </a:r>
            <a:r>
              <a:rPr lang="en-ZA" dirty="0" smtClean="0"/>
              <a:t>; but also, </a:t>
            </a:r>
            <a:r>
              <a:rPr lang="en-ZA" i="1" dirty="0" smtClean="0"/>
              <a:t>“repaired”. </a:t>
            </a:r>
          </a:p>
          <a:p>
            <a:endParaRPr lang="en-ZA" dirty="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CONSUMING FIRE</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“For </a:t>
            </a:r>
            <a:r>
              <a:rPr lang="he-IL" i="1" dirty="0" smtClean="0">
                <a:solidFill>
                  <a:srgbClr val="004821"/>
                </a:solidFill>
              </a:rPr>
              <a:t>יהוה</a:t>
            </a:r>
            <a:r>
              <a:rPr lang="en-ZA" i="1" dirty="0" smtClean="0">
                <a:solidFill>
                  <a:srgbClr val="004821"/>
                </a:solidFill>
              </a:rPr>
              <a:t> your Elohim is a consuming fire, a jealous </a:t>
            </a:r>
            <a:r>
              <a:rPr lang="en-ZA" i="1" dirty="0" err="1" smtClean="0">
                <a:solidFill>
                  <a:srgbClr val="004821"/>
                </a:solidFill>
              </a:rPr>
              <a:t>Ěl</a:t>
            </a:r>
            <a:r>
              <a:rPr lang="en-ZA" i="1" dirty="0" smtClean="0">
                <a:solidFill>
                  <a:srgbClr val="004821"/>
                </a:solidFill>
              </a:rPr>
              <a:t>. </a:t>
            </a:r>
            <a:r>
              <a:rPr lang="en-US" b="1" i="1" dirty="0" smtClean="0">
                <a:solidFill>
                  <a:srgbClr val="004821"/>
                </a:solidFill>
              </a:rPr>
              <a:t>(Deuteronomy 4:24)</a:t>
            </a:r>
          </a:p>
          <a:p>
            <a:pPr>
              <a:lnSpc>
                <a:spcPts val="2100"/>
              </a:lnSpc>
            </a:pPr>
            <a:r>
              <a:rPr lang="en-GB" dirty="0" err="1" smtClean="0"/>
              <a:t>Adonai</a:t>
            </a:r>
            <a:r>
              <a:rPr lang="en-GB" dirty="0" smtClean="0"/>
              <a:t> is holy, absolutely pure, and cannot abide with sin. The figure of fire, like all </a:t>
            </a:r>
            <a:r>
              <a:rPr lang="en-GB" dirty="0" err="1" smtClean="0"/>
              <a:t>Elohim's</a:t>
            </a:r>
            <a:r>
              <a:rPr lang="en-GB" dirty="0" smtClean="0"/>
              <a:t> attributes is twofold action. </a:t>
            </a:r>
          </a:p>
          <a:p>
            <a:pPr marL="457200" indent="-457200">
              <a:lnSpc>
                <a:spcPts val="2100"/>
              </a:lnSpc>
              <a:buFont typeface="+mj-lt"/>
              <a:buAutoNum type="arabicPeriod"/>
            </a:pPr>
            <a:r>
              <a:rPr lang="en-GB" dirty="0" smtClean="0"/>
              <a:t>Tries what is bad (1 Corinthians 3:13). </a:t>
            </a:r>
          </a:p>
          <a:p>
            <a:pPr marL="457200" indent="-457200">
              <a:lnSpc>
                <a:spcPts val="2100"/>
              </a:lnSpc>
            </a:pPr>
            <a:r>
              <a:rPr lang="en-GB" dirty="0" smtClean="0"/>
              <a:t>	Consumes what is contrary (Leviticus 10:2). </a:t>
            </a:r>
          </a:p>
          <a:p>
            <a:pPr marL="457200" indent="-457200">
              <a:lnSpc>
                <a:spcPts val="2100"/>
              </a:lnSpc>
            </a:pPr>
            <a:r>
              <a:rPr lang="en-GB" dirty="0" smtClean="0"/>
              <a:t>	Amazes and horrifies (Numbers 11:1-3; Isaiah 33:14). </a:t>
            </a:r>
          </a:p>
          <a:p>
            <a:pPr marL="457200" lvl="3" indent="-457200">
              <a:lnSpc>
                <a:spcPts val="2100"/>
              </a:lnSpc>
            </a:pPr>
            <a:r>
              <a:rPr lang="en-GB" dirty="0" smtClean="0"/>
              <a:t>	Destroys (2 Kings 1:12; Luke 3:17; John 15:6; Hebrews 6:8). </a:t>
            </a:r>
          </a:p>
          <a:p>
            <a:pPr marL="457200" indent="-457200">
              <a:lnSpc>
                <a:spcPts val="2100"/>
              </a:lnSpc>
              <a:buAutoNum type="arabicPeriod" startAt="2"/>
            </a:pPr>
            <a:r>
              <a:rPr lang="en-GB" dirty="0" smtClean="0"/>
              <a:t>Kindles (Leviticus. 9:24). </a:t>
            </a:r>
          </a:p>
          <a:p>
            <a:pPr marL="457200" indent="-457200">
              <a:lnSpc>
                <a:spcPts val="2100"/>
              </a:lnSpc>
            </a:pPr>
            <a:r>
              <a:rPr lang="en-GB" dirty="0" smtClean="0"/>
              <a:t>	Tests quality (1 Peter 1:7; Isaiah 48:10). </a:t>
            </a:r>
          </a:p>
          <a:p>
            <a:pPr marL="457200" indent="-457200">
              <a:lnSpc>
                <a:spcPts val="2100"/>
              </a:lnSpc>
            </a:pPr>
            <a:r>
              <a:rPr lang="en-GB" dirty="0" smtClean="0"/>
              <a:t>	Purifies (Psalm 12:6). </a:t>
            </a:r>
          </a:p>
          <a:p>
            <a:pPr marL="457200" indent="-457200">
              <a:lnSpc>
                <a:spcPts val="2100"/>
              </a:lnSpc>
            </a:pPr>
            <a:r>
              <a:rPr lang="en-GB" dirty="0" smtClean="0"/>
              <a:t>	Guards (Zechariah 2:5; 2 Kings 6:17; Deuteronomy 9:3). </a:t>
            </a:r>
          </a:p>
          <a:p>
            <a:pPr marL="457200" indent="-457200">
              <a:lnSpc>
                <a:spcPts val="2100"/>
              </a:lnSpc>
            </a:pPr>
            <a:r>
              <a:rPr lang="en-GB" dirty="0" smtClean="0"/>
              <a:t>	Guides (Exodus 40:38). </a:t>
            </a:r>
          </a:p>
          <a:p>
            <a:pPr marL="457200" indent="-457200">
              <a:lnSpc>
                <a:spcPts val="2100"/>
              </a:lnSpc>
            </a:pPr>
            <a:r>
              <a:rPr lang="en-GB" dirty="0" smtClean="0"/>
              <a:t>	Escorts (2 Kings 2:11). </a:t>
            </a:r>
          </a:p>
          <a:p>
            <a:pPr marL="457200" indent="-457200">
              <a:lnSpc>
                <a:spcPts val="2100"/>
              </a:lnSpc>
            </a:pPr>
            <a:r>
              <a:rPr lang="en-GB" dirty="0" smtClean="0"/>
              <a:t>	Enlightens (Psalm. 78:14). </a:t>
            </a:r>
          </a:p>
          <a:p>
            <a:pPr marL="457200" indent="-457200">
              <a:lnSpc>
                <a:spcPts val="2100"/>
              </a:lnSpc>
            </a:pPr>
            <a:r>
              <a:rPr lang="en-GB" dirty="0" smtClean="0"/>
              <a:t>	Is a spread out canopy of glory ( Exodus 3:2; Isaiah 33:14-17). </a:t>
            </a:r>
            <a:endParaRPr lang="en-ZA"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10 COMMANDMENTS</a:t>
            </a:r>
            <a:endParaRPr lang="en-ZA" dirty="0"/>
          </a:p>
        </p:txBody>
      </p:sp>
      <p:sp>
        <p:nvSpPr>
          <p:cNvPr id="3" name="Content Placeholder 2"/>
          <p:cNvSpPr>
            <a:spLocks noGrp="1"/>
          </p:cNvSpPr>
          <p:nvPr>
            <p:ph idx="1"/>
          </p:nvPr>
        </p:nvSpPr>
        <p:spPr/>
        <p:txBody>
          <a:bodyPr>
            <a:normAutofit fontScale="92500" lnSpcReduction="20000"/>
          </a:bodyPr>
          <a:lstStyle/>
          <a:p>
            <a:r>
              <a:rPr lang="en-ZA" sz="2400" b="1" i="1" dirty="0" smtClean="0">
                <a:solidFill>
                  <a:srgbClr val="004821"/>
                </a:solidFill>
              </a:rPr>
              <a:t>Deuteronomy 5:6-21</a:t>
            </a:r>
          </a:p>
          <a:p>
            <a:pPr marL="457200" indent="-457200">
              <a:buFont typeface="+mj-lt"/>
              <a:buAutoNum type="arabicPeriod"/>
            </a:pPr>
            <a:r>
              <a:rPr lang="en-ZA" sz="2400" i="1" dirty="0" smtClean="0">
                <a:solidFill>
                  <a:srgbClr val="004821"/>
                </a:solidFill>
              </a:rPr>
              <a:t>‘I am </a:t>
            </a:r>
            <a:r>
              <a:rPr lang="he-IL" sz="2400" i="1" dirty="0" smtClean="0">
                <a:solidFill>
                  <a:srgbClr val="004821"/>
                </a:solidFill>
              </a:rPr>
              <a:t>יהוה</a:t>
            </a:r>
            <a:r>
              <a:rPr lang="en-ZA" sz="2400" i="1" dirty="0" smtClean="0">
                <a:solidFill>
                  <a:srgbClr val="004821"/>
                </a:solidFill>
              </a:rPr>
              <a:t> your Elohim …‘You have no other mighty ones against My face. </a:t>
            </a:r>
          </a:p>
          <a:p>
            <a:pPr marL="457200" indent="-457200">
              <a:buFont typeface="+mj-lt"/>
              <a:buAutoNum type="arabicPeriod"/>
            </a:pPr>
            <a:r>
              <a:rPr lang="en-ZA" sz="2400" i="1" dirty="0" smtClean="0">
                <a:solidFill>
                  <a:srgbClr val="004821"/>
                </a:solidFill>
              </a:rPr>
              <a:t>‘You do not make for yourself a carved image, any likeness of which is in the heavens above, or which is in the earth..</a:t>
            </a:r>
          </a:p>
          <a:p>
            <a:pPr marL="457200" indent="-457200">
              <a:buFont typeface="+mj-lt"/>
              <a:buAutoNum type="arabicPeriod"/>
            </a:pPr>
            <a:r>
              <a:rPr lang="en-ZA" sz="2400" i="1" dirty="0" smtClean="0">
                <a:solidFill>
                  <a:srgbClr val="004821"/>
                </a:solidFill>
              </a:rPr>
              <a:t>‘You do not bring1 the Name of </a:t>
            </a:r>
            <a:r>
              <a:rPr lang="he-IL" sz="2400" i="1" dirty="0" smtClean="0">
                <a:solidFill>
                  <a:srgbClr val="004821"/>
                </a:solidFill>
              </a:rPr>
              <a:t>יהוה</a:t>
            </a:r>
            <a:r>
              <a:rPr lang="en-ZA" sz="2400" i="1" dirty="0" smtClean="0">
                <a:solidFill>
                  <a:srgbClr val="004821"/>
                </a:solidFill>
              </a:rPr>
              <a:t> your Elohim to naught, for </a:t>
            </a:r>
            <a:r>
              <a:rPr lang="he-IL" sz="2400" i="1" dirty="0" smtClean="0">
                <a:solidFill>
                  <a:srgbClr val="004821"/>
                </a:solidFill>
              </a:rPr>
              <a:t>יהוה</a:t>
            </a:r>
            <a:r>
              <a:rPr lang="en-ZA" sz="2400" i="1" dirty="0" smtClean="0">
                <a:solidFill>
                  <a:srgbClr val="004821"/>
                </a:solidFill>
              </a:rPr>
              <a:t> ..</a:t>
            </a:r>
          </a:p>
          <a:p>
            <a:pPr marL="457200" indent="-457200">
              <a:buFont typeface="+mj-lt"/>
              <a:buAutoNum type="arabicPeriod"/>
            </a:pPr>
            <a:r>
              <a:rPr lang="en-ZA" sz="2400" i="1" dirty="0" smtClean="0">
                <a:solidFill>
                  <a:srgbClr val="004821"/>
                </a:solidFill>
              </a:rPr>
              <a:t>‘Guard the Sabbath day, to set it apart, as </a:t>
            </a:r>
            <a:r>
              <a:rPr lang="he-IL" sz="2400" i="1" dirty="0" smtClean="0">
                <a:solidFill>
                  <a:srgbClr val="004821"/>
                </a:solidFill>
              </a:rPr>
              <a:t>יהוה</a:t>
            </a:r>
            <a:r>
              <a:rPr lang="en-ZA" sz="2400" i="1" dirty="0" smtClean="0">
                <a:solidFill>
                  <a:srgbClr val="004821"/>
                </a:solidFill>
              </a:rPr>
              <a:t> your Elohim commanded you…</a:t>
            </a:r>
          </a:p>
          <a:p>
            <a:pPr marL="457200" indent="-457200">
              <a:buFont typeface="+mj-lt"/>
              <a:buAutoNum type="arabicPeriod"/>
            </a:pPr>
            <a:r>
              <a:rPr lang="en-ZA" sz="2400" i="1" dirty="0" smtClean="0">
                <a:solidFill>
                  <a:srgbClr val="004821"/>
                </a:solidFill>
              </a:rPr>
              <a:t>‘Respect your father and your mother, as </a:t>
            </a:r>
            <a:r>
              <a:rPr lang="he-IL" sz="2400" i="1" dirty="0" smtClean="0">
                <a:solidFill>
                  <a:srgbClr val="004821"/>
                </a:solidFill>
              </a:rPr>
              <a:t>יהוה</a:t>
            </a:r>
            <a:r>
              <a:rPr lang="en-ZA" sz="2400" i="1" dirty="0" smtClean="0">
                <a:solidFill>
                  <a:srgbClr val="004821"/>
                </a:solidFill>
              </a:rPr>
              <a:t> your Elohim has commanded you, so that your days are prolonged, …</a:t>
            </a:r>
          </a:p>
          <a:p>
            <a:pPr marL="457200" indent="-457200">
              <a:buFont typeface="+mj-lt"/>
              <a:buAutoNum type="arabicPeriod"/>
            </a:pPr>
            <a:r>
              <a:rPr lang="en-ZA" sz="2400" i="1" dirty="0" smtClean="0">
                <a:solidFill>
                  <a:srgbClr val="004821"/>
                </a:solidFill>
              </a:rPr>
              <a:t>‘You do not murder. </a:t>
            </a:r>
          </a:p>
          <a:p>
            <a:pPr marL="457200" indent="-457200">
              <a:buFont typeface="+mj-lt"/>
              <a:buAutoNum type="arabicPeriod"/>
            </a:pPr>
            <a:r>
              <a:rPr lang="en-ZA" sz="2400" i="1" dirty="0" smtClean="0">
                <a:solidFill>
                  <a:srgbClr val="004821"/>
                </a:solidFill>
              </a:rPr>
              <a:t>‘You do not commit adultery.</a:t>
            </a:r>
          </a:p>
          <a:p>
            <a:pPr marL="457200" indent="-457200">
              <a:buFont typeface="+mj-lt"/>
              <a:buAutoNum type="arabicPeriod"/>
            </a:pPr>
            <a:r>
              <a:rPr lang="en-ZA" sz="2400" i="1" dirty="0" smtClean="0">
                <a:solidFill>
                  <a:srgbClr val="004821"/>
                </a:solidFill>
              </a:rPr>
              <a:t>‘You do not steal.</a:t>
            </a:r>
          </a:p>
          <a:p>
            <a:pPr marL="457200" indent="-457200">
              <a:buFont typeface="+mj-lt"/>
              <a:buAutoNum type="arabicPeriod"/>
            </a:pPr>
            <a:r>
              <a:rPr lang="en-ZA" sz="2400" i="1" dirty="0" smtClean="0">
                <a:solidFill>
                  <a:srgbClr val="004821"/>
                </a:solidFill>
              </a:rPr>
              <a:t>‘You do not bear false witness against your neighbour.  </a:t>
            </a:r>
          </a:p>
          <a:p>
            <a:pPr marL="457200" indent="-457200">
              <a:buFont typeface="+mj-lt"/>
              <a:buAutoNum type="arabicPeriod"/>
            </a:pPr>
            <a:r>
              <a:rPr lang="en-ZA" sz="2400" i="1" dirty="0" smtClean="0">
                <a:solidFill>
                  <a:srgbClr val="004821"/>
                </a:solidFill>
              </a:rPr>
              <a:t>‘You do not covet …</a:t>
            </a:r>
          </a:p>
          <a:p>
            <a:pPr marL="457200" indent="-457200">
              <a:buFont typeface="+mj-lt"/>
              <a:buAutoNum type="arabicPeriod"/>
            </a:pPr>
            <a:endParaRPr lang="en-US" i="1" dirty="0" smtClean="0">
              <a:solidFill>
                <a:srgbClr val="004821"/>
              </a:solidFill>
            </a:endParaRPr>
          </a:p>
          <a:p>
            <a:endParaRPr lang="en-ZA"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REMEMBER THE NAME OF THE LORD</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Some trust in chariots, and some in horses, But we remember the Name of </a:t>
            </a:r>
            <a:r>
              <a:rPr lang="he-IL" i="1" dirty="0" smtClean="0">
                <a:solidFill>
                  <a:srgbClr val="004821"/>
                </a:solidFill>
              </a:rPr>
              <a:t>יהוה</a:t>
            </a:r>
            <a:r>
              <a:rPr lang="en-ZA" i="1" dirty="0" smtClean="0">
                <a:solidFill>
                  <a:srgbClr val="004821"/>
                </a:solidFill>
              </a:rPr>
              <a:t> our Elohim. They, they have bowed down and fallen; But we have risen and are established. </a:t>
            </a:r>
            <a:r>
              <a:rPr lang="en-US" b="1" i="1" dirty="0" smtClean="0">
                <a:solidFill>
                  <a:srgbClr val="004821"/>
                </a:solidFill>
              </a:rPr>
              <a:t>(Psalms 20:7-8)</a:t>
            </a:r>
          </a:p>
          <a:p>
            <a:r>
              <a:rPr lang="en-GB" dirty="0" smtClean="0"/>
              <a:t>Here is faith! David's enemies to the north--Syrians of </a:t>
            </a:r>
            <a:r>
              <a:rPr lang="en-GB" dirty="0" err="1" smtClean="0"/>
              <a:t>Zobah</a:t>
            </a:r>
            <a:r>
              <a:rPr lang="en-GB" dirty="0" smtClean="0"/>
              <a:t>, </a:t>
            </a:r>
            <a:r>
              <a:rPr lang="en-GB" dirty="0" err="1" smtClean="0"/>
              <a:t>Maachah</a:t>
            </a:r>
            <a:r>
              <a:rPr lang="en-GB" dirty="0" smtClean="0"/>
              <a:t>, Damascus, and Beth-</a:t>
            </a:r>
            <a:r>
              <a:rPr lang="en-GB" dirty="0" err="1" smtClean="0"/>
              <a:t>Rehob</a:t>
            </a:r>
            <a:r>
              <a:rPr lang="en-GB" dirty="0" smtClean="0"/>
              <a:t>--were formidable with their multitude of chariots and large cavalry. But King David declared Israel's trust would be in </a:t>
            </a:r>
            <a:r>
              <a:rPr lang="he-IL" dirty="0" smtClean="0"/>
              <a:t>יהוה</a:t>
            </a:r>
            <a:r>
              <a:rPr lang="en-GB" dirty="0" smtClean="0"/>
              <a:t>, who had commanded His people </a:t>
            </a:r>
            <a:r>
              <a:rPr lang="en-GB" i="1" dirty="0" smtClean="0">
                <a:solidFill>
                  <a:srgbClr val="004821"/>
                </a:solidFill>
              </a:rPr>
              <a:t>"not to multiply horses" </a:t>
            </a:r>
            <a:r>
              <a:rPr lang="en-GB" b="1" i="1" dirty="0" smtClean="0">
                <a:solidFill>
                  <a:srgbClr val="004821"/>
                </a:solidFill>
              </a:rPr>
              <a:t>(Deuteronomy. 17:16),</a:t>
            </a:r>
            <a:r>
              <a:rPr lang="en-GB" i="1" dirty="0" smtClean="0">
                <a:solidFill>
                  <a:srgbClr val="004821"/>
                </a:solidFill>
              </a:rPr>
              <a:t> </a:t>
            </a:r>
            <a:r>
              <a:rPr lang="en-GB" dirty="0" smtClean="0"/>
              <a:t>but to keep their trust in Him. Confident in victory, the psalmist represents it as already achieved. David slew the Syrians, and his troops consisted entirely of footmen. </a:t>
            </a:r>
          </a:p>
          <a:p>
            <a:r>
              <a:rPr lang="en-GB" i="1" dirty="0" smtClean="0">
                <a:solidFill>
                  <a:srgbClr val="C00000"/>
                </a:solidFill>
              </a:rPr>
              <a:t>"...remember the name of the Lord our [your] God..." </a:t>
            </a:r>
            <a:r>
              <a:rPr lang="en-GB" i="1" dirty="0" err="1" smtClean="0">
                <a:solidFill>
                  <a:srgbClr val="C00000"/>
                </a:solidFill>
              </a:rPr>
              <a:t>Tamid</a:t>
            </a:r>
            <a:r>
              <a:rPr lang="en-GB" i="1" dirty="0" smtClean="0">
                <a:solidFill>
                  <a:srgbClr val="C00000"/>
                </a:solidFill>
              </a:rPr>
              <a:t> </a:t>
            </a:r>
            <a:r>
              <a:rPr lang="en-GB" i="1" dirty="0" err="1" smtClean="0">
                <a:solidFill>
                  <a:srgbClr val="C00000"/>
                </a:solidFill>
              </a:rPr>
              <a:t>Kadima</a:t>
            </a:r>
            <a:r>
              <a:rPr lang="en-GB" i="1" dirty="0" smtClean="0">
                <a:solidFill>
                  <a:srgbClr val="C00000"/>
                </a:solidFill>
              </a:rPr>
              <a:t>--Always Forward!</a:t>
            </a:r>
            <a:endParaRPr lang="en-ZA" i="1" dirty="0" smtClean="0">
              <a:solidFill>
                <a:srgbClr val="C00000"/>
              </a:solidFill>
            </a:endParaRPr>
          </a:p>
          <a:p>
            <a:endParaRPr lang="en-ZA"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SHEMA</a:t>
            </a:r>
            <a:endParaRPr lang="en-ZA" dirty="0"/>
          </a:p>
        </p:txBody>
      </p:sp>
      <p:sp>
        <p:nvSpPr>
          <p:cNvPr id="3" name="Content Placeholder 2"/>
          <p:cNvSpPr>
            <a:spLocks noGrp="1"/>
          </p:cNvSpPr>
          <p:nvPr>
            <p:ph idx="1"/>
          </p:nvPr>
        </p:nvSpPr>
        <p:spPr/>
        <p:txBody>
          <a:bodyPr/>
          <a:lstStyle/>
          <a:p>
            <a:r>
              <a:rPr lang="en-GB" dirty="0" smtClean="0"/>
              <a:t>Known as a statement of faith in the Jewish religion. </a:t>
            </a:r>
            <a:r>
              <a:rPr lang="en-ZA" b="1" dirty="0" smtClean="0"/>
              <a:t>RECITING THE SHEMA</a:t>
            </a:r>
          </a:p>
          <a:p>
            <a:r>
              <a:rPr lang="en-ZA" i="1" dirty="0" smtClean="0">
                <a:solidFill>
                  <a:srgbClr val="004821"/>
                </a:solidFill>
              </a:rPr>
              <a:t>“Hear, O </a:t>
            </a:r>
            <a:r>
              <a:rPr lang="en-ZA" i="1" dirty="0" err="1" smtClean="0">
                <a:solidFill>
                  <a:srgbClr val="004821"/>
                </a:solidFill>
              </a:rPr>
              <a:t>Yisra’ĕl</a:t>
            </a:r>
            <a:r>
              <a:rPr lang="en-ZA" i="1" dirty="0" smtClean="0">
                <a:solidFill>
                  <a:srgbClr val="004821"/>
                </a:solidFill>
              </a:rPr>
              <a:t>: </a:t>
            </a:r>
            <a:r>
              <a:rPr lang="he-IL" i="1" dirty="0" smtClean="0">
                <a:solidFill>
                  <a:srgbClr val="004821"/>
                </a:solidFill>
              </a:rPr>
              <a:t>יהוה</a:t>
            </a:r>
            <a:r>
              <a:rPr lang="en-US" i="1" dirty="0" smtClean="0">
                <a:solidFill>
                  <a:srgbClr val="004821"/>
                </a:solidFill>
              </a:rPr>
              <a:t> our Elohim, </a:t>
            </a:r>
            <a:r>
              <a:rPr lang="he-IL" i="1" dirty="0" smtClean="0">
                <a:solidFill>
                  <a:srgbClr val="004821"/>
                </a:solidFill>
              </a:rPr>
              <a:t>יהוה</a:t>
            </a:r>
            <a:r>
              <a:rPr lang="en-US" i="1" dirty="0" smtClean="0">
                <a:solidFill>
                  <a:srgbClr val="004821"/>
                </a:solidFill>
              </a:rPr>
              <a:t> is one! </a:t>
            </a:r>
            <a:r>
              <a:rPr lang="en-US" b="1" i="1" dirty="0" smtClean="0">
                <a:solidFill>
                  <a:srgbClr val="004821"/>
                </a:solidFill>
              </a:rPr>
              <a:t>(Deuteronomy 6:4)</a:t>
            </a:r>
          </a:p>
          <a:p>
            <a:r>
              <a:rPr lang="en-ZA" dirty="0" smtClean="0"/>
              <a:t>Then a six word response is said with a quieter voice:</a:t>
            </a:r>
          </a:p>
          <a:p>
            <a:pPr algn="ctr"/>
            <a:r>
              <a:rPr lang="en-ZA" i="1" dirty="0" smtClean="0">
                <a:solidFill>
                  <a:srgbClr val="002060"/>
                </a:solidFill>
              </a:rPr>
              <a:t>Blessed is the Name of His glorious kingdom forever and ever!</a:t>
            </a:r>
          </a:p>
          <a:p>
            <a:pPr algn="l"/>
            <a:r>
              <a:rPr lang="en-ZA" dirty="0" smtClean="0"/>
              <a:t>After a bit of a pause, Deuteronomy 6:5-9 is recited:</a:t>
            </a:r>
            <a:endParaRPr lang="en-ZA" i="1" dirty="0" smtClean="0">
              <a:solidFill>
                <a:srgbClr val="004821"/>
              </a:solidFill>
            </a:endParaRPr>
          </a:p>
          <a:p>
            <a:pPr algn="ctr"/>
            <a:r>
              <a:rPr lang="en-ZA" i="1" dirty="0" smtClean="0">
                <a:solidFill>
                  <a:srgbClr val="004821"/>
                </a:solidFill>
              </a:rPr>
              <a:t>“And you shall love </a:t>
            </a:r>
            <a:r>
              <a:rPr lang="he-IL" i="1" dirty="0" smtClean="0">
                <a:solidFill>
                  <a:srgbClr val="004821"/>
                </a:solidFill>
              </a:rPr>
              <a:t>יהוה</a:t>
            </a:r>
            <a:r>
              <a:rPr lang="en-ZA" i="1" dirty="0" smtClean="0">
                <a:solidFill>
                  <a:srgbClr val="004821"/>
                </a:solidFill>
              </a:rPr>
              <a:t> your Elohim with all your heart, and with all your being, and with all your might. “And these Words which I am commanding you today shall be in your heart, and you shall impress them upon your children, and shall speak of them when you sit in your house, and when you walk by the way, and when you lie down, and when you rise up, and shall bind them as a sign on your hand, and they shall be as frontlets between your eyes. “And you shall write them on the doorposts of your house and on your gates</a:t>
            </a:r>
            <a:r>
              <a:rPr lang="en-ZA" b="1" i="1" dirty="0" smtClean="0">
                <a:solidFill>
                  <a:srgbClr val="004821"/>
                </a:solidFill>
              </a:rPr>
              <a:t>. </a:t>
            </a:r>
            <a:r>
              <a:rPr lang="en-US" b="1" i="1" dirty="0" smtClean="0">
                <a:solidFill>
                  <a:srgbClr val="004821"/>
                </a:solidFill>
              </a:rPr>
              <a:t>(Deuteronomy 6:5-9)</a:t>
            </a:r>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39</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SHABBAT NACHAMU</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This Shabbat is known as Shabbat </a:t>
            </a:r>
            <a:r>
              <a:rPr lang="en-ZA" dirty="0" err="1" smtClean="0"/>
              <a:t>Nachamu</a:t>
            </a:r>
            <a:r>
              <a:rPr lang="en-ZA" dirty="0" smtClean="0"/>
              <a:t> referring to the opening words of the </a:t>
            </a:r>
            <a:r>
              <a:rPr lang="en-ZA" dirty="0" err="1" smtClean="0"/>
              <a:t>Haftara</a:t>
            </a:r>
            <a:r>
              <a:rPr lang="en-ZA" dirty="0" smtClean="0"/>
              <a:t> from </a:t>
            </a:r>
            <a:r>
              <a:rPr lang="en-ZA" b="1" i="1" dirty="0" smtClean="0">
                <a:solidFill>
                  <a:srgbClr val="004821"/>
                </a:solidFill>
              </a:rPr>
              <a:t>Isaiah 40:1 </a:t>
            </a:r>
            <a:r>
              <a:rPr lang="en-ZA" i="1" dirty="0" smtClean="0">
                <a:solidFill>
                  <a:srgbClr val="004821"/>
                </a:solidFill>
              </a:rPr>
              <a:t>– Comfort, comfort my people</a:t>
            </a:r>
            <a:r>
              <a:rPr lang="en-ZA" dirty="0" smtClean="0"/>
              <a:t>. This period has been a time of mourning the destruction and ruin that has so much been a part of the Israelite’s lives. Now it is time to put the past behind them and to focus on rebuilding and restoration. It is a time to be reenergized. To begin this period, Jews typically take outings to the country to enjoy the sea, sunsets, the landscape, and all other wonders of</a:t>
            </a:r>
            <a:r>
              <a:rPr lang="he-IL" dirty="0" smtClean="0"/>
              <a:t>יהוה </a:t>
            </a:r>
            <a:r>
              <a:rPr lang="en-ZA" dirty="0" smtClean="0"/>
              <a:t> creation in order to be both physically and spiritually reinvigorated. </a:t>
            </a:r>
          </a:p>
          <a:p>
            <a:pPr>
              <a:lnSpc>
                <a:spcPts val="2300"/>
              </a:lnSpc>
            </a:pPr>
            <a:r>
              <a:rPr lang="en-ZA" dirty="0" smtClean="0"/>
              <a:t>This Torah portion provides us with the manna we need for this spiritual recharge. This week we touch on important foundations of our faith. We will read of the awesomeness of </a:t>
            </a:r>
            <a:r>
              <a:rPr lang="he-IL" dirty="0" smtClean="0"/>
              <a:t>יהוה</a:t>
            </a:r>
            <a:r>
              <a:rPr lang="en-ZA" dirty="0" smtClean="0"/>
              <a:t>, His chosen people, His 10 Words (commandments), the good Land He has promised, and the love and fear of the Almighty. Moses takes a trip through history to remind the Israelites of the giving of the Torah and will teach them the most basic declaration of faith - </a:t>
            </a:r>
            <a:r>
              <a:rPr lang="en-ZA" i="1" dirty="0" smtClean="0"/>
              <a:t>The </a:t>
            </a:r>
            <a:r>
              <a:rPr lang="en-ZA" i="1" dirty="0" err="1" smtClean="0"/>
              <a:t>Shema</a:t>
            </a:r>
            <a:r>
              <a:rPr lang="en-ZA" i="1" dirty="0" smtClean="0"/>
              <a:t>. </a:t>
            </a:r>
            <a:r>
              <a:rPr lang="en-ZA" dirty="0" smtClean="0"/>
              <a:t>As believers, we are also able to see how </a:t>
            </a:r>
            <a:r>
              <a:rPr lang="he-IL" dirty="0" smtClean="0"/>
              <a:t>יהושע</a:t>
            </a:r>
            <a:r>
              <a:rPr lang="en-ZA" dirty="0" smtClean="0"/>
              <a:t> brought His followers back to these basics.</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CENTRAL PRAYER</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The </a:t>
            </a:r>
            <a:r>
              <a:rPr lang="en-ZA" dirty="0" err="1" smtClean="0"/>
              <a:t>Shema</a:t>
            </a:r>
            <a:r>
              <a:rPr lang="en-ZA" dirty="0" smtClean="0"/>
              <a:t> is the central prayer in a </a:t>
            </a:r>
            <a:r>
              <a:rPr lang="en-ZA" dirty="0" err="1" smtClean="0"/>
              <a:t>siddur</a:t>
            </a:r>
            <a:r>
              <a:rPr lang="en-ZA" dirty="0" smtClean="0"/>
              <a:t> (Hebrew prayer book). It is often the first bit of Scripture that a young child will learn and the last words on the lips of the dying. The </a:t>
            </a:r>
            <a:r>
              <a:rPr lang="en-ZA" dirty="0" err="1" smtClean="0"/>
              <a:t>Shema</a:t>
            </a:r>
            <a:r>
              <a:rPr lang="en-ZA" dirty="0" smtClean="0"/>
              <a:t> has been associated with the final, defiant declaration of martyrs. Traditionally, it is recited twice a day – once in the morning and once in the evening. It is also sometimes said as a bedtime prayer. </a:t>
            </a:r>
          </a:p>
          <a:p>
            <a:pPr>
              <a:lnSpc>
                <a:spcPts val="2300"/>
              </a:lnSpc>
            </a:pPr>
            <a:r>
              <a:rPr lang="en-ZA" dirty="0" smtClean="0"/>
              <a:t>The word </a:t>
            </a:r>
            <a:r>
              <a:rPr lang="en-ZA" dirty="0" err="1" smtClean="0"/>
              <a:t>Shema</a:t>
            </a:r>
            <a:r>
              <a:rPr lang="en-ZA" dirty="0" smtClean="0"/>
              <a:t> is filled with meaning. It does not just mean </a:t>
            </a:r>
            <a:r>
              <a:rPr lang="en-ZA" i="1" dirty="0" smtClean="0"/>
              <a:t>“Hear, O Israel”.</a:t>
            </a:r>
            <a:r>
              <a:rPr lang="en-ZA" dirty="0" smtClean="0"/>
              <a:t> It is better defined like this: </a:t>
            </a:r>
          </a:p>
          <a:p>
            <a:pPr algn="ctr">
              <a:lnSpc>
                <a:spcPts val="2300"/>
              </a:lnSpc>
            </a:pPr>
            <a:r>
              <a:rPr lang="en-ZA" i="1" dirty="0" smtClean="0">
                <a:solidFill>
                  <a:srgbClr val="002060"/>
                </a:solidFill>
              </a:rPr>
              <a:t>Listen. Concentrate. Give the Word of Yah your most focused attention. Strive to understand. Engage all your faculties, intellectual and emotional. Make His will your own. For what HE commands you to do is not irrational or arbitrary but for your welfare, the welfare of your people, and ultimately for the benefit of all humanity. </a:t>
            </a:r>
          </a:p>
          <a:p>
            <a:pPr lvl="0">
              <a:lnSpc>
                <a:spcPts val="2300"/>
              </a:lnSpc>
            </a:pPr>
            <a:r>
              <a:rPr lang="en-GB" dirty="0" smtClean="0"/>
              <a:t>The word </a:t>
            </a:r>
            <a:r>
              <a:rPr lang="en-GB" dirty="0" err="1" smtClean="0"/>
              <a:t>shema</a:t>
            </a:r>
            <a:r>
              <a:rPr lang="en-GB" dirty="0" smtClean="0"/>
              <a:t> means </a:t>
            </a:r>
            <a:r>
              <a:rPr lang="en-GB" i="1" dirty="0" smtClean="0"/>
              <a:t>“to hear, listen, obey.” </a:t>
            </a:r>
            <a:r>
              <a:rPr lang="en-GB" dirty="0" err="1" smtClean="0"/>
              <a:t>Shema</a:t>
            </a:r>
            <a:r>
              <a:rPr lang="en-GB" dirty="0" smtClean="0"/>
              <a:t> in </a:t>
            </a:r>
            <a:r>
              <a:rPr lang="en-GB" dirty="0" err="1" smtClean="0"/>
              <a:t>paleo</a:t>
            </a:r>
            <a:r>
              <a:rPr lang="en-GB" dirty="0" smtClean="0"/>
              <a:t>-Hebrew pictographic form, the letters of the word </a:t>
            </a:r>
            <a:r>
              <a:rPr lang="en-GB" dirty="0" err="1" smtClean="0"/>
              <a:t>shema</a:t>
            </a:r>
            <a:r>
              <a:rPr lang="en-GB" dirty="0" smtClean="0"/>
              <a:t> (shin-</a:t>
            </a:r>
            <a:r>
              <a:rPr lang="en-GB" dirty="0" err="1" smtClean="0"/>
              <a:t>mem</a:t>
            </a:r>
            <a:r>
              <a:rPr lang="en-GB" dirty="0" smtClean="0"/>
              <a:t>-</a:t>
            </a:r>
            <a:r>
              <a:rPr lang="en-GB" dirty="0" err="1" smtClean="0"/>
              <a:t>ayin</a:t>
            </a:r>
            <a:r>
              <a:rPr lang="en-GB" dirty="0" smtClean="0"/>
              <a:t>) pictorially signify </a:t>
            </a:r>
            <a:r>
              <a:rPr lang="en-GB" i="1" dirty="0" smtClean="0">
                <a:solidFill>
                  <a:srgbClr val="C00000"/>
                </a:solidFill>
              </a:rPr>
              <a:t>“to consume with the teeth (shin) the waters (</a:t>
            </a:r>
            <a:r>
              <a:rPr lang="en-GB" i="1" dirty="0" err="1" smtClean="0">
                <a:solidFill>
                  <a:srgbClr val="C00000"/>
                </a:solidFill>
              </a:rPr>
              <a:t>mem</a:t>
            </a:r>
            <a:r>
              <a:rPr lang="en-GB" i="1" dirty="0" smtClean="0">
                <a:solidFill>
                  <a:srgbClr val="C00000"/>
                </a:solidFill>
              </a:rPr>
              <a:t>) of knowledge or insight (</a:t>
            </a:r>
            <a:r>
              <a:rPr lang="en-GB" i="1" dirty="0" err="1" smtClean="0">
                <a:solidFill>
                  <a:srgbClr val="C00000"/>
                </a:solidFill>
              </a:rPr>
              <a:t>ayin</a:t>
            </a:r>
            <a:r>
              <a:rPr lang="en-GB" i="1" dirty="0" smtClean="0">
                <a:solidFill>
                  <a:srgbClr val="C00000"/>
                </a:solidFill>
              </a:rPr>
              <a:t>).”</a:t>
            </a:r>
            <a:endParaRPr lang="en-ZA" i="1" dirty="0">
              <a:solidFill>
                <a:srgbClr val="00206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CONSIST OF THREE PARTS</a:t>
            </a:r>
            <a:endParaRPr lang="en-ZA" dirty="0"/>
          </a:p>
        </p:txBody>
      </p:sp>
      <p:sp>
        <p:nvSpPr>
          <p:cNvPr id="3" name="Content Placeholder 2"/>
          <p:cNvSpPr>
            <a:spLocks noGrp="1"/>
          </p:cNvSpPr>
          <p:nvPr>
            <p:ph idx="1"/>
          </p:nvPr>
        </p:nvSpPr>
        <p:spPr/>
        <p:txBody>
          <a:bodyPr>
            <a:noAutofit/>
          </a:bodyPr>
          <a:lstStyle/>
          <a:p>
            <a:pPr marL="457200" indent="-457200">
              <a:lnSpc>
                <a:spcPts val="2100"/>
              </a:lnSpc>
              <a:buFont typeface="+mj-lt"/>
              <a:buAutoNum type="arabicPeriod"/>
            </a:pPr>
            <a:r>
              <a:rPr lang="en-GB" dirty="0" smtClean="0"/>
              <a:t>SHEMA. In Hebrew prayer, emphasis is given to the first six Hebrew words, which are: </a:t>
            </a:r>
            <a:r>
              <a:rPr lang="en-GB" i="1" dirty="0" smtClean="0">
                <a:solidFill>
                  <a:srgbClr val="004821"/>
                </a:solidFill>
              </a:rPr>
              <a:t>"</a:t>
            </a:r>
            <a:r>
              <a:rPr lang="en-GB" i="1" dirty="0" err="1" smtClean="0">
                <a:solidFill>
                  <a:srgbClr val="004821"/>
                </a:solidFill>
              </a:rPr>
              <a:t>Shema</a:t>
            </a:r>
            <a:r>
              <a:rPr lang="en-GB" i="1" dirty="0" smtClean="0">
                <a:solidFill>
                  <a:srgbClr val="004821"/>
                </a:solidFill>
              </a:rPr>
              <a:t> </a:t>
            </a:r>
            <a:r>
              <a:rPr lang="en-GB" i="1" dirty="0" err="1" smtClean="0">
                <a:solidFill>
                  <a:srgbClr val="004821"/>
                </a:solidFill>
              </a:rPr>
              <a:t>Yisrael</a:t>
            </a:r>
            <a:r>
              <a:rPr lang="en-GB" i="1" dirty="0" smtClean="0">
                <a:solidFill>
                  <a:srgbClr val="004821"/>
                </a:solidFill>
              </a:rPr>
              <a:t> </a:t>
            </a:r>
            <a:r>
              <a:rPr lang="en-GB" i="1" dirty="0" err="1" smtClean="0">
                <a:solidFill>
                  <a:srgbClr val="004821"/>
                </a:solidFill>
              </a:rPr>
              <a:t>adonai</a:t>
            </a:r>
            <a:r>
              <a:rPr lang="en-GB" i="1" dirty="0" smtClean="0">
                <a:solidFill>
                  <a:srgbClr val="004821"/>
                </a:solidFill>
              </a:rPr>
              <a:t> </a:t>
            </a:r>
            <a:r>
              <a:rPr lang="en-GB" i="1" dirty="0" err="1" smtClean="0">
                <a:solidFill>
                  <a:srgbClr val="004821"/>
                </a:solidFill>
              </a:rPr>
              <a:t>eloheinu</a:t>
            </a:r>
            <a:r>
              <a:rPr lang="en-GB" i="1" dirty="0" smtClean="0">
                <a:solidFill>
                  <a:srgbClr val="004821"/>
                </a:solidFill>
              </a:rPr>
              <a:t> </a:t>
            </a:r>
            <a:r>
              <a:rPr lang="en-GB" i="1" dirty="0" err="1" smtClean="0">
                <a:solidFill>
                  <a:srgbClr val="004821"/>
                </a:solidFill>
              </a:rPr>
              <a:t>adonai</a:t>
            </a:r>
            <a:r>
              <a:rPr lang="en-GB" i="1" dirty="0" smtClean="0">
                <a:solidFill>
                  <a:srgbClr val="004821"/>
                </a:solidFill>
              </a:rPr>
              <a:t> </a:t>
            </a:r>
            <a:r>
              <a:rPr lang="en-GB" i="1" dirty="0" err="1" smtClean="0">
                <a:solidFill>
                  <a:srgbClr val="004821"/>
                </a:solidFill>
              </a:rPr>
              <a:t>echad</a:t>
            </a:r>
            <a:r>
              <a:rPr lang="en-GB" i="1" dirty="0" smtClean="0">
                <a:solidFill>
                  <a:srgbClr val="004821"/>
                </a:solidFill>
              </a:rPr>
              <a:t>.” </a:t>
            </a:r>
            <a:r>
              <a:rPr lang="en-ZA" i="1" dirty="0" smtClean="0">
                <a:solidFill>
                  <a:srgbClr val="004821"/>
                </a:solidFill>
              </a:rPr>
              <a:t>Deuteronomy 6:4-9 CJB </a:t>
            </a:r>
            <a:endParaRPr lang="en-GB" i="1" dirty="0" smtClean="0">
              <a:solidFill>
                <a:srgbClr val="004821"/>
              </a:solidFill>
            </a:endParaRPr>
          </a:p>
          <a:p>
            <a:pPr marL="457200" indent="-457200">
              <a:lnSpc>
                <a:spcPts val="2100"/>
              </a:lnSpc>
              <a:buFont typeface="+mj-lt"/>
              <a:buAutoNum type="arabicPeriod"/>
            </a:pPr>
            <a:r>
              <a:rPr lang="en-GB" dirty="0" smtClean="0"/>
              <a:t>VEHAYAH. This part of the </a:t>
            </a:r>
            <a:r>
              <a:rPr lang="en-GB" dirty="0" err="1" smtClean="0"/>
              <a:t>Shema</a:t>
            </a:r>
            <a:r>
              <a:rPr lang="en-GB" dirty="0" smtClean="0"/>
              <a:t> prayer is Deuteronomy. 11:13-21. It emphasizes the blessings that come from obedience to Elohim, and the consequences of disobedience. These first two parts of </a:t>
            </a:r>
            <a:r>
              <a:rPr lang="en-GB" dirty="0" err="1" smtClean="0"/>
              <a:t>Shema</a:t>
            </a:r>
            <a:r>
              <a:rPr lang="en-GB" dirty="0" smtClean="0"/>
              <a:t> are written on the small scroll that goes into a mezuzah.</a:t>
            </a:r>
          </a:p>
          <a:p>
            <a:pPr marL="457200" indent="-457200">
              <a:lnSpc>
                <a:spcPts val="2100"/>
              </a:lnSpc>
              <a:buFont typeface="+mj-lt"/>
              <a:buAutoNum type="arabicPeriod"/>
            </a:pPr>
            <a:r>
              <a:rPr lang="en-GB" dirty="0" smtClean="0"/>
              <a:t>VAIYOMER. This part of </a:t>
            </a:r>
            <a:r>
              <a:rPr lang="en-GB" dirty="0" err="1" smtClean="0"/>
              <a:t>Shema</a:t>
            </a:r>
            <a:r>
              <a:rPr lang="en-GB" dirty="0" smtClean="0"/>
              <a:t> is the passage, Numbers 15:37-41. It stresses the </a:t>
            </a:r>
            <a:r>
              <a:rPr lang="en-GB" dirty="0" err="1" smtClean="0"/>
              <a:t>tallit</a:t>
            </a:r>
            <a:r>
              <a:rPr lang="en-GB" dirty="0" smtClean="0"/>
              <a:t>, the rectangular prayer shawl with fringes [</a:t>
            </a:r>
            <a:r>
              <a:rPr lang="en-GB" dirty="0" err="1" smtClean="0"/>
              <a:t>tzitzits</a:t>
            </a:r>
            <a:r>
              <a:rPr lang="en-GB" dirty="0" smtClean="0"/>
              <a:t>] on the corners. </a:t>
            </a:r>
          </a:p>
          <a:p>
            <a:pPr>
              <a:lnSpc>
                <a:spcPts val="2100"/>
              </a:lnSpc>
            </a:pPr>
            <a:r>
              <a:rPr lang="en-GB" dirty="0" smtClean="0"/>
              <a:t>The </a:t>
            </a:r>
            <a:r>
              <a:rPr lang="en-GB" dirty="0" err="1" smtClean="0"/>
              <a:t>Shema</a:t>
            </a:r>
            <a:r>
              <a:rPr lang="en-GB" dirty="0" smtClean="0"/>
              <a:t> asserts the oneness of </a:t>
            </a:r>
            <a:r>
              <a:rPr lang="he-IL" dirty="0" smtClean="0"/>
              <a:t>יהוה</a:t>
            </a:r>
            <a:r>
              <a:rPr lang="en-GB" dirty="0" smtClean="0"/>
              <a:t>. Further, it (a) </a:t>
            </a:r>
            <a:r>
              <a:rPr lang="en-GB" i="1" dirty="0" smtClean="0"/>
              <a:t>commands the Israelite to love Him without reserve,</a:t>
            </a:r>
            <a:r>
              <a:rPr lang="en-GB" dirty="0" smtClean="0"/>
              <a:t> and (b) to </a:t>
            </a:r>
            <a:r>
              <a:rPr lang="en-GB" i="1" dirty="0" smtClean="0"/>
              <a:t>remember the words of the Torah, and teach them to his/her children</a:t>
            </a:r>
            <a:r>
              <a:rPr lang="en-GB" dirty="0" smtClean="0"/>
              <a:t>. </a:t>
            </a:r>
            <a:r>
              <a:rPr lang="en-GB" dirty="0" err="1" smtClean="0"/>
              <a:t>Shema</a:t>
            </a:r>
            <a:r>
              <a:rPr lang="en-GB" dirty="0" smtClean="0"/>
              <a:t> (c) </a:t>
            </a:r>
            <a:r>
              <a:rPr lang="en-GB" i="1" dirty="0" smtClean="0"/>
              <a:t>affirms that obedience leads to the Almighty's blessing and that disobedience leads to discipline and judgment</a:t>
            </a:r>
            <a:r>
              <a:rPr lang="en-GB" dirty="0" smtClean="0"/>
              <a:t>. Finally, (d) it </a:t>
            </a:r>
            <a:r>
              <a:rPr lang="en-GB" i="1" dirty="0" smtClean="0"/>
              <a:t>stipulates that the words of the Torah should be placed in conspicuous places--frontlet and arm bands with small boxes, passages placed on doorposts</a:t>
            </a:r>
            <a:r>
              <a:rPr lang="en-GB" dirty="0" smtClean="0"/>
              <a:t>.</a:t>
            </a:r>
            <a:endParaRPr lang="en-ZA"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TEACH</a:t>
            </a:r>
            <a:endParaRPr lang="en-ZA" dirty="0"/>
          </a:p>
        </p:txBody>
      </p:sp>
      <p:sp>
        <p:nvSpPr>
          <p:cNvPr id="3" name="Content Placeholder 2"/>
          <p:cNvSpPr>
            <a:spLocks noGrp="1"/>
          </p:cNvSpPr>
          <p:nvPr>
            <p:ph idx="1"/>
          </p:nvPr>
        </p:nvSpPr>
        <p:spPr/>
        <p:txBody>
          <a:bodyPr>
            <a:normAutofit fontScale="25000" lnSpcReduction="20000"/>
          </a:bodyPr>
          <a:lstStyle/>
          <a:p>
            <a:r>
              <a:rPr lang="en-ZA" sz="8800" dirty="0" smtClean="0"/>
              <a:t>A Hebrew word worth noting in the </a:t>
            </a:r>
            <a:r>
              <a:rPr lang="en-ZA" sz="8800" dirty="0" err="1" smtClean="0"/>
              <a:t>Shema</a:t>
            </a:r>
            <a:r>
              <a:rPr lang="en-ZA" sz="8800" dirty="0" smtClean="0"/>
              <a:t> is the unusual word for </a:t>
            </a:r>
            <a:r>
              <a:rPr lang="en-ZA" sz="8800" i="1" dirty="0" smtClean="0"/>
              <a:t>“teach” </a:t>
            </a:r>
            <a:r>
              <a:rPr lang="en-ZA" sz="8800" dirty="0" smtClean="0"/>
              <a:t>in verse 7 –</a:t>
            </a:r>
            <a:r>
              <a:rPr lang="en-ZA" sz="8800" i="1" dirty="0" err="1" smtClean="0"/>
              <a:t>ve’shinan’tam</a:t>
            </a:r>
            <a:r>
              <a:rPr lang="en-ZA" sz="8800" i="1" dirty="0" smtClean="0"/>
              <a:t>. </a:t>
            </a:r>
            <a:r>
              <a:rPr lang="en-ZA" sz="8800" dirty="0" smtClean="0"/>
              <a:t>The word comes from a root associated with repetition. It is used as a verb to describe the act of sharpening a blade or a sword. In other words, the type of instruction of which this command speaks cannot be accomplished in a single lesson, but the goal of the </a:t>
            </a:r>
            <a:r>
              <a:rPr lang="en-ZA" sz="8800" dirty="0" err="1" smtClean="0"/>
              <a:t>Shema</a:t>
            </a:r>
            <a:r>
              <a:rPr lang="en-ZA" sz="8800" dirty="0" smtClean="0"/>
              <a:t> is to foster the discipline of constant awareness and unceasing attentiveness. It must be taught, repeated, and stated again. It is a living teaching, intended to guide our lives. Therefore it must be learned and learned well, memorized until it becomes part of our very being. There is no environment where the words of Torah would be considered out of place. </a:t>
            </a:r>
          </a:p>
          <a:p>
            <a:pPr algn="ctr"/>
            <a:r>
              <a:rPr lang="en-ZA" sz="8800" i="1" dirty="0" smtClean="0">
                <a:solidFill>
                  <a:srgbClr val="004821"/>
                </a:solidFill>
              </a:rPr>
              <a:t>Blessed is the man who shall not walk in the counsel of the wrong, And shall not stand in the path of sinners, And shall not sit in the seat of scoffers, But his delight is in the Torah of </a:t>
            </a:r>
            <a:r>
              <a:rPr lang="he-IL" sz="8800" i="1" dirty="0" smtClean="0">
                <a:solidFill>
                  <a:srgbClr val="004821"/>
                </a:solidFill>
              </a:rPr>
              <a:t>יהוה</a:t>
            </a:r>
            <a:r>
              <a:rPr lang="en-ZA" sz="8800" i="1" dirty="0" smtClean="0">
                <a:solidFill>
                  <a:srgbClr val="004821"/>
                </a:solidFill>
              </a:rPr>
              <a:t>, And he meditates in His Torah day and night. </a:t>
            </a:r>
            <a:r>
              <a:rPr lang="en-US" sz="8800" b="1" i="1" dirty="0" smtClean="0">
                <a:solidFill>
                  <a:srgbClr val="004821"/>
                </a:solidFill>
              </a:rPr>
              <a:t>(Psalms 1:1-2)</a:t>
            </a:r>
          </a:p>
          <a:p>
            <a:pPr algn="ctr"/>
            <a:r>
              <a:rPr lang="en-ZA" sz="8800" i="1" dirty="0" smtClean="0">
                <a:solidFill>
                  <a:srgbClr val="004821"/>
                </a:solidFill>
              </a:rPr>
              <a:t>“Do not let this Book of the Torah depart from your mouth, but you shall meditate on it day and night, so that you guard to do according to all that is written in it. For then you shall make your way prosperous, and act wisely. </a:t>
            </a:r>
            <a:r>
              <a:rPr lang="en-ZA" sz="8800" b="1" i="1" dirty="0" smtClean="0">
                <a:solidFill>
                  <a:srgbClr val="004821"/>
                </a:solidFill>
              </a:rPr>
              <a:t>(Joshua 1:8)</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42</a:t>
            </a:fld>
            <a:endParaRPr lang="en-Z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HEARING</a:t>
            </a:r>
            <a:endParaRPr lang="en-ZA" dirty="0"/>
          </a:p>
        </p:txBody>
      </p:sp>
      <p:sp>
        <p:nvSpPr>
          <p:cNvPr id="3" name="Content Placeholder 2"/>
          <p:cNvSpPr>
            <a:spLocks noGrp="1"/>
          </p:cNvSpPr>
          <p:nvPr>
            <p:ph idx="1"/>
          </p:nvPr>
        </p:nvSpPr>
        <p:spPr/>
        <p:txBody>
          <a:bodyPr>
            <a:normAutofit/>
          </a:bodyPr>
          <a:lstStyle/>
          <a:p>
            <a:r>
              <a:rPr lang="en-ZA" dirty="0" smtClean="0"/>
              <a:t>The emphasis in the </a:t>
            </a:r>
            <a:r>
              <a:rPr lang="en-ZA" dirty="0" err="1" smtClean="0"/>
              <a:t>Shema</a:t>
            </a:r>
            <a:r>
              <a:rPr lang="en-ZA" dirty="0" smtClean="0"/>
              <a:t> is on hearing. In an insightful article penned in the 1800’s, R. Jacob </a:t>
            </a:r>
            <a:r>
              <a:rPr lang="en-ZA" dirty="0" err="1" smtClean="0"/>
              <a:t>Leiner</a:t>
            </a:r>
            <a:r>
              <a:rPr lang="en-ZA" dirty="0" smtClean="0"/>
              <a:t> wrote:</a:t>
            </a:r>
          </a:p>
          <a:p>
            <a:r>
              <a:rPr lang="en-ZA" i="1" dirty="0" smtClean="0">
                <a:solidFill>
                  <a:srgbClr val="002060"/>
                </a:solidFill>
              </a:rPr>
              <a:t>“From a human perspective it often seems as if seeing is a more precise form of knowledge than hearing. In fact, however, hearing has a greater power than seeing. Sight discloses the external aspect of things, but hearing reveals their inwardness. The aspect of G-d which prevails is ‘Be silent, O Israel, and listen’ [Deuteronomy 27:9 …. Keep silent and hear, O Israel: This day you have become the people of the Lord your G-d]. The idea of being silent is that the person practices a self-imposed limitation on his senses, no longer looking at the events in this [external] world and he is then able clearly to understand that ‘You have now become the people of the Lord your G-d’.” </a:t>
            </a:r>
          </a:p>
          <a:p>
            <a:r>
              <a:rPr lang="en-ZA" dirty="0" smtClean="0"/>
              <a:t>When G-d cannot be seen, argues </a:t>
            </a:r>
            <a:r>
              <a:rPr lang="en-ZA" dirty="0" err="1" smtClean="0"/>
              <a:t>Leiner</a:t>
            </a:r>
            <a:r>
              <a:rPr lang="en-ZA" dirty="0" smtClean="0"/>
              <a:t>, He can still be heard. Hearing represents a depth encounter more intimate and transformational than seeing.</a:t>
            </a:r>
            <a:endParaRPr lang="en-ZA" i="1" dirty="0">
              <a:solidFill>
                <a:srgbClr val="00206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43</a:t>
            </a:fld>
            <a:endParaRPr lang="en-Z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TWO GREAT CIVILIZATIONS</a:t>
            </a:r>
            <a:endParaRPr lang="en-ZA" dirty="0"/>
          </a:p>
        </p:txBody>
      </p:sp>
      <p:sp>
        <p:nvSpPr>
          <p:cNvPr id="3" name="Content Placeholder 2"/>
          <p:cNvSpPr>
            <a:spLocks noGrp="1"/>
          </p:cNvSpPr>
          <p:nvPr>
            <p:ph idx="1"/>
          </p:nvPr>
        </p:nvSpPr>
        <p:spPr/>
        <p:txBody>
          <a:bodyPr>
            <a:noAutofit/>
          </a:bodyPr>
          <a:lstStyle/>
          <a:p>
            <a:pPr>
              <a:lnSpc>
                <a:spcPts val="2400"/>
              </a:lnSpc>
            </a:pPr>
            <a:r>
              <a:rPr lang="en-ZA" dirty="0" smtClean="0"/>
              <a:t>The answer to why we are always struggling with our </a:t>
            </a:r>
            <a:r>
              <a:rPr lang="en-ZA" i="1" dirty="0" smtClean="0"/>
              <a:t>“Greek” </a:t>
            </a:r>
            <a:r>
              <a:rPr lang="en-ZA" dirty="0" smtClean="0"/>
              <a:t>way of thinking is as follows:  </a:t>
            </a:r>
            <a:r>
              <a:rPr lang="en-ZA" i="1" dirty="0" smtClean="0">
                <a:solidFill>
                  <a:srgbClr val="C00000"/>
                </a:solidFill>
              </a:rPr>
              <a:t>Greece of the 5th to 3rd centuries B.C.E. excelled in art, architecture, sculpture and the theatre – the visual arts. In these it achieved a greatness that has never been surpassed. Renaissance Italy was essentially a rediscovery of the world and skills of ancient Greece. During the same time period, Jews excelled at none of these things. The reason for this is that their interest lay not in sight, but in sound….not in seeing things, but in hearing the voice. Ancient Israel was a culture of the ear, not of the eye.</a:t>
            </a:r>
          </a:p>
          <a:p>
            <a:pPr>
              <a:lnSpc>
                <a:spcPts val="2400"/>
              </a:lnSpc>
            </a:pPr>
            <a:r>
              <a:rPr lang="en-ZA" dirty="0" smtClean="0"/>
              <a:t>Heinrich </a:t>
            </a:r>
            <a:r>
              <a:rPr lang="en-ZA" dirty="0" err="1" smtClean="0"/>
              <a:t>Graetz</a:t>
            </a:r>
            <a:r>
              <a:rPr lang="en-ZA" dirty="0" smtClean="0"/>
              <a:t>, a 19th century historian, explained the difference: </a:t>
            </a:r>
            <a:r>
              <a:rPr lang="en-ZA" i="1" dirty="0" smtClean="0">
                <a:solidFill>
                  <a:srgbClr val="002060"/>
                </a:solidFill>
              </a:rPr>
              <a:t>“The pagan perceives the Divine in nature through the medium of the eye, and he becomes conscious of it as something to be looked at. On the other hand, to the Jew who conceives G-d as being outside of nature and prior to it, the Divine manifests itself through the will and through the medium of the ear. He becomes conscious of it as something to be heeded and listened to. The pagan beholds his G-d, the Jew hears Him, that is, apprehends His will.”</a:t>
            </a:r>
            <a:endParaRPr lang="en-ZA" i="1" dirty="0">
              <a:solidFill>
                <a:srgbClr val="00206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44</a:t>
            </a:fld>
            <a:endParaRPr lang="en-ZA"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ZA" dirty="0" smtClean="0"/>
              <a:t>CHRISTIAN CHURCH</a:t>
            </a:r>
            <a:endParaRPr lang="en-ZA" dirty="0"/>
          </a:p>
        </p:txBody>
      </p:sp>
      <p:sp>
        <p:nvSpPr>
          <p:cNvPr id="3" name="Content Placeholder 2"/>
          <p:cNvSpPr>
            <a:spLocks noGrp="1"/>
          </p:cNvSpPr>
          <p:nvPr>
            <p:ph idx="1"/>
          </p:nvPr>
        </p:nvSpPr>
        <p:spPr/>
        <p:txBody>
          <a:bodyPr>
            <a:noAutofit/>
          </a:bodyPr>
          <a:lstStyle/>
          <a:p>
            <a:pPr>
              <a:lnSpc>
                <a:spcPts val="2200"/>
              </a:lnSpc>
            </a:pPr>
            <a:r>
              <a:rPr lang="en-ZA" dirty="0" smtClean="0"/>
              <a:t>The Christian church has been affected by this coming together of these Hebrew and Greek ideas. The congregation in Acts began as a sect within Judaism, but within a few decades the Gospel message of a Jewish Messiah was taken to Rome and the world of Hellenistic (Greek) culture. More and more scholars believe that the Apostolic Scriptures were first written in Hebrew, the texts were soon written and published in Greek. The result was that although Christianity brought many Hebraic ideas to the world, it did so in a translation…..and the deepest Hebrew concepts are not translatable into Greek. Now for almost 2,000 years, Hebrew thought has been filtered through language and culture….Hellenistic inspiration or Greek thought…which simply cannot express the exact meaning of the text.</a:t>
            </a:r>
          </a:p>
          <a:p>
            <a:pPr>
              <a:lnSpc>
                <a:spcPts val="2200"/>
              </a:lnSpc>
            </a:pPr>
            <a:r>
              <a:rPr lang="en-ZA" dirty="0" smtClean="0"/>
              <a:t>Today when we speak about knowledge and wisdom, we use metaphors drawn from the world of the eye. We talk about insight, foresight, hindsight, and people of vision. The word </a:t>
            </a:r>
            <a:r>
              <a:rPr lang="en-ZA" i="1" dirty="0" smtClean="0"/>
              <a:t>“idea” </a:t>
            </a:r>
            <a:r>
              <a:rPr lang="en-ZA" dirty="0" smtClean="0"/>
              <a:t>comes from the same Latin root as the word </a:t>
            </a:r>
            <a:r>
              <a:rPr lang="en-ZA" i="1" dirty="0" smtClean="0"/>
              <a:t>“video”.</a:t>
            </a:r>
            <a:r>
              <a:rPr lang="en-ZA" dirty="0" smtClean="0"/>
              <a:t> When we want to communicate that we understand something, we say, </a:t>
            </a:r>
            <a:r>
              <a:rPr lang="en-ZA" i="1" dirty="0" smtClean="0"/>
              <a:t>“I see”. </a:t>
            </a:r>
            <a:r>
              <a:rPr lang="en-ZA" dirty="0" smtClean="0"/>
              <a:t>On the contrary</a:t>
            </a:r>
            <a:r>
              <a:rPr lang="en-ZA" dirty="0" smtClean="0">
                <a:solidFill>
                  <a:srgbClr val="C00000"/>
                </a:solidFill>
              </a:rPr>
              <a:t>, Hebrews say, </a:t>
            </a:r>
            <a:r>
              <a:rPr lang="en-ZA" i="1" dirty="0" smtClean="0">
                <a:solidFill>
                  <a:srgbClr val="C00000"/>
                </a:solidFill>
              </a:rPr>
              <a:t>“I hear.”</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fld id="{715B7D16-8FAD-4D2D-B977-107333E7495D}" type="slidenum">
              <a:rPr lang="en-ZA" smtClean="0"/>
              <a:pPr/>
              <a:t>45</a:t>
            </a:fld>
            <a:endParaRPr lang="en-ZA"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TO BE WISE</a:t>
            </a:r>
            <a:endParaRPr lang="en-ZA" dirty="0"/>
          </a:p>
        </p:txBody>
      </p:sp>
      <p:sp>
        <p:nvSpPr>
          <p:cNvPr id="3" name="Content Placeholder 2"/>
          <p:cNvSpPr>
            <a:spLocks noGrp="1"/>
          </p:cNvSpPr>
          <p:nvPr>
            <p:ph idx="1"/>
          </p:nvPr>
        </p:nvSpPr>
        <p:spPr/>
        <p:txBody>
          <a:bodyPr>
            <a:normAutofit lnSpcReduction="10000"/>
          </a:bodyPr>
          <a:lstStyle/>
          <a:p>
            <a:r>
              <a:rPr lang="en-ZA" dirty="0" smtClean="0"/>
              <a:t>The first sin occurred as a result of </a:t>
            </a:r>
            <a:r>
              <a:rPr lang="en-ZA" i="1" dirty="0" smtClean="0"/>
              <a:t>“seeing”. </a:t>
            </a:r>
            <a:r>
              <a:rPr lang="en-ZA" dirty="0" smtClean="0"/>
              <a:t>Eve thought that wisdom would come from the tree of the </a:t>
            </a:r>
            <a:r>
              <a:rPr lang="en-ZA" i="1" dirty="0" smtClean="0"/>
              <a:t>“knowledge” </a:t>
            </a:r>
            <a:r>
              <a:rPr lang="en-ZA" dirty="0" smtClean="0"/>
              <a:t>of good and evil, therefore she ate of its fruit:</a:t>
            </a:r>
          </a:p>
          <a:p>
            <a:pPr algn="ctr"/>
            <a:r>
              <a:rPr lang="en-ZA" i="1" dirty="0" smtClean="0">
                <a:solidFill>
                  <a:srgbClr val="004821"/>
                </a:solidFill>
              </a:rPr>
              <a:t>And the woman </a:t>
            </a:r>
            <a:r>
              <a:rPr lang="en-ZA" b="1" i="1" dirty="0" smtClean="0">
                <a:solidFill>
                  <a:srgbClr val="004821"/>
                </a:solidFill>
              </a:rPr>
              <a:t>saw</a:t>
            </a:r>
            <a:r>
              <a:rPr lang="en-ZA" i="1" dirty="0" smtClean="0">
                <a:solidFill>
                  <a:srgbClr val="004821"/>
                </a:solidFill>
              </a:rPr>
              <a:t> that the tree was good for food, that it was pleasant to the eyes, and a tree desirable to make one wise, and she took of its fruit and ate. And she also gave to her husband with her, and he ate. </a:t>
            </a:r>
            <a:r>
              <a:rPr lang="en-ZA" b="1" i="1" dirty="0" smtClean="0">
                <a:solidFill>
                  <a:srgbClr val="004821"/>
                </a:solidFill>
              </a:rPr>
              <a:t>(Genesis 3:6)</a:t>
            </a:r>
          </a:p>
          <a:p>
            <a:r>
              <a:rPr lang="en-ZA" dirty="0" smtClean="0"/>
              <a:t>The wisest man who ever lived understood that the source of wisdom came from hearing the words of Elohim:</a:t>
            </a:r>
          </a:p>
          <a:p>
            <a:pPr algn="ctr"/>
            <a:r>
              <a:rPr lang="en-ZA" i="1" dirty="0" smtClean="0">
                <a:solidFill>
                  <a:srgbClr val="004821"/>
                </a:solidFill>
              </a:rPr>
              <a:t>The proverbs of </a:t>
            </a:r>
            <a:r>
              <a:rPr lang="en-ZA" i="1" dirty="0" err="1" smtClean="0">
                <a:solidFill>
                  <a:srgbClr val="004821"/>
                </a:solidFill>
              </a:rPr>
              <a:t>Shelomoh</a:t>
            </a:r>
            <a:r>
              <a:rPr lang="en-ZA" i="1" dirty="0" smtClean="0">
                <a:solidFill>
                  <a:srgbClr val="004821"/>
                </a:solidFill>
              </a:rPr>
              <a:t> son of </a:t>
            </a:r>
            <a:r>
              <a:rPr lang="en-ZA" i="1" dirty="0" err="1" smtClean="0">
                <a:solidFill>
                  <a:srgbClr val="004821"/>
                </a:solidFill>
              </a:rPr>
              <a:t>Dawid</a:t>
            </a:r>
            <a:r>
              <a:rPr lang="en-ZA" i="1" dirty="0" smtClean="0">
                <a:solidFill>
                  <a:srgbClr val="004821"/>
                </a:solidFill>
              </a:rPr>
              <a:t>̱, sovereign of </a:t>
            </a:r>
            <a:r>
              <a:rPr lang="en-ZA" i="1" dirty="0" err="1" smtClean="0">
                <a:solidFill>
                  <a:srgbClr val="004821"/>
                </a:solidFill>
              </a:rPr>
              <a:t>Yisra’ĕl</a:t>
            </a:r>
            <a:r>
              <a:rPr lang="en-ZA" i="1" dirty="0" smtClean="0">
                <a:solidFill>
                  <a:srgbClr val="004821"/>
                </a:solidFill>
              </a:rPr>
              <a:t>: For knowing wisdom and discipline, For understanding the words of understanding, For receiving the discipline of wisdom, Righteousness, right-ruling, and straightness; For giving insight to the simple, Knowledge and discretion to the young. The </a:t>
            </a:r>
            <a:r>
              <a:rPr lang="en-ZA" b="1" i="1" dirty="0" smtClean="0">
                <a:solidFill>
                  <a:srgbClr val="004821"/>
                </a:solidFill>
              </a:rPr>
              <a:t>wise one hears </a:t>
            </a:r>
            <a:r>
              <a:rPr lang="en-ZA" i="1" dirty="0" smtClean="0">
                <a:solidFill>
                  <a:srgbClr val="004821"/>
                </a:solidFill>
              </a:rPr>
              <a:t>and increases learning, And the understanding one gets wise counsel, </a:t>
            </a:r>
            <a:r>
              <a:rPr lang="en-ZA" b="1" i="1" dirty="0" smtClean="0">
                <a:solidFill>
                  <a:srgbClr val="004821"/>
                </a:solidFill>
              </a:rPr>
              <a:t>(Proverbs 1:1-5)</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46</a:t>
            </a:fld>
            <a:endParaRPr lang="en-ZA"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	THE WORD OBEY</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For anyone to hear, there must be a voice. To find that voice, let’s go back to the mountain:</a:t>
            </a:r>
          </a:p>
          <a:p>
            <a:pPr algn="ctr">
              <a:lnSpc>
                <a:spcPts val="2300"/>
              </a:lnSpc>
            </a:pPr>
            <a:r>
              <a:rPr lang="en-ZA" i="1" dirty="0" smtClean="0">
                <a:solidFill>
                  <a:srgbClr val="004821"/>
                </a:solidFill>
              </a:rPr>
              <a:t>‘And now, if you diligently obey My voice, and shall guard My covenant, then you shall be My treasured possession above all the peoples – for all the earth is Mine </a:t>
            </a:r>
            <a:r>
              <a:rPr lang="en-ZA" b="1" i="1" dirty="0" smtClean="0">
                <a:solidFill>
                  <a:srgbClr val="004821"/>
                </a:solidFill>
              </a:rPr>
              <a:t>– (Exodus 19:5)</a:t>
            </a:r>
          </a:p>
          <a:p>
            <a:pPr>
              <a:lnSpc>
                <a:spcPts val="2300"/>
              </a:lnSpc>
            </a:pPr>
            <a:r>
              <a:rPr lang="en-ZA" dirty="0" smtClean="0"/>
              <a:t>Moses is trying to get the message across that they must OBEY His voice if they want to be His special treasure? Knowing that the Torah is filled with ordinances, statutes, and commandments, we must note there is not one Hebrew word that specifically translates </a:t>
            </a:r>
            <a:r>
              <a:rPr lang="en-ZA" i="1" dirty="0" smtClean="0"/>
              <a:t>“obey”! T</a:t>
            </a:r>
            <a:r>
              <a:rPr lang="en-ZA" dirty="0" smtClean="0"/>
              <a:t>here is NO VERB in Biblical Hebrew that means </a:t>
            </a:r>
            <a:r>
              <a:rPr lang="en-ZA" i="1" dirty="0" smtClean="0"/>
              <a:t>“to obey”. </a:t>
            </a:r>
          </a:p>
          <a:p>
            <a:pPr>
              <a:lnSpc>
                <a:spcPts val="2300"/>
              </a:lnSpc>
            </a:pPr>
            <a:r>
              <a:rPr lang="en-ZA" dirty="0" smtClean="0"/>
              <a:t>So what is the word translated as </a:t>
            </a:r>
            <a:r>
              <a:rPr lang="en-ZA" i="1" dirty="0" smtClean="0"/>
              <a:t>“obey”, </a:t>
            </a:r>
            <a:r>
              <a:rPr lang="en-ZA" dirty="0" smtClean="0"/>
              <a:t>in nearly every English translation, is in Hebrew? When the language of Hebrew was being revived to be used as a spoken language, beginning in the late 19th century, the Jews literally had to come up with a Hebrew word that meant </a:t>
            </a:r>
            <a:r>
              <a:rPr lang="en-ZA" i="1" dirty="0" smtClean="0"/>
              <a:t>“to obey”. </a:t>
            </a:r>
            <a:r>
              <a:rPr lang="en-ZA" dirty="0" smtClean="0"/>
              <a:t>They chose the word </a:t>
            </a:r>
            <a:r>
              <a:rPr lang="en-ZA" i="1" dirty="0" smtClean="0"/>
              <a:t>“</a:t>
            </a:r>
            <a:r>
              <a:rPr lang="en-ZA" i="1" dirty="0" err="1" smtClean="0"/>
              <a:t>letsayet</a:t>
            </a:r>
            <a:r>
              <a:rPr lang="en-ZA" i="1" dirty="0" smtClean="0"/>
              <a:t>”, </a:t>
            </a:r>
            <a:r>
              <a:rPr lang="en-ZA" dirty="0" smtClean="0"/>
              <a:t>an Aramaic term that you will not find in the Bible, to mean obey. In fact, the word that the Torah uses in reference to obedience is </a:t>
            </a:r>
            <a:r>
              <a:rPr lang="en-ZA" i="1" dirty="0" smtClean="0"/>
              <a:t>“hear” </a:t>
            </a:r>
            <a:r>
              <a:rPr lang="en-ZA" dirty="0" smtClean="0"/>
              <a:t>(</a:t>
            </a:r>
            <a:r>
              <a:rPr lang="en-ZA" dirty="0" err="1" smtClean="0"/>
              <a:t>shema</a:t>
            </a:r>
            <a:r>
              <a:rPr lang="en-ZA" dirty="0" smtClean="0"/>
              <a:t>).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47</a:t>
            </a:fld>
            <a:endParaRPr lang="en-ZA"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VOICE OF THE SHOFAR</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What is the voice  of </a:t>
            </a:r>
            <a:r>
              <a:rPr lang="he-IL" dirty="0" smtClean="0"/>
              <a:t>יהוה</a:t>
            </a:r>
            <a:r>
              <a:rPr lang="en-ZA" dirty="0" smtClean="0"/>
              <a:t> telling us?</a:t>
            </a:r>
          </a:p>
          <a:p>
            <a:pPr algn="ctr">
              <a:lnSpc>
                <a:spcPts val="2100"/>
              </a:lnSpc>
            </a:pPr>
            <a:r>
              <a:rPr lang="en-ZA" i="1" dirty="0" smtClean="0">
                <a:solidFill>
                  <a:srgbClr val="004821"/>
                </a:solidFill>
              </a:rPr>
              <a:t>And it came to be, on the third day in the morning, that there were thunders and </a:t>
            </a:r>
            <a:r>
              <a:rPr lang="en-ZA" i="1" dirty="0" err="1" smtClean="0">
                <a:solidFill>
                  <a:srgbClr val="004821"/>
                </a:solidFill>
              </a:rPr>
              <a:t>lightnings</a:t>
            </a:r>
            <a:r>
              <a:rPr lang="en-ZA" i="1" dirty="0" smtClean="0">
                <a:solidFill>
                  <a:srgbClr val="004821"/>
                </a:solidFill>
              </a:rPr>
              <a:t>, and a thick cloud on the mountain. And the </a:t>
            </a:r>
            <a:r>
              <a:rPr lang="en-ZA" b="1" i="1" dirty="0" smtClean="0">
                <a:solidFill>
                  <a:srgbClr val="004821"/>
                </a:solidFill>
              </a:rPr>
              <a:t>sound of the ram’s horn was very loud</a:t>
            </a:r>
            <a:r>
              <a:rPr lang="en-ZA" i="1" dirty="0" smtClean="0">
                <a:solidFill>
                  <a:srgbClr val="004821"/>
                </a:solidFill>
              </a:rPr>
              <a:t>, and all the people who were in the camp trembled. And </a:t>
            </a:r>
            <a:r>
              <a:rPr lang="en-ZA" i="1" dirty="0" err="1" smtClean="0">
                <a:solidFill>
                  <a:srgbClr val="004821"/>
                </a:solidFill>
              </a:rPr>
              <a:t>Mosheh</a:t>
            </a:r>
            <a:r>
              <a:rPr lang="en-ZA" i="1" dirty="0" smtClean="0">
                <a:solidFill>
                  <a:srgbClr val="004821"/>
                </a:solidFill>
              </a:rPr>
              <a:t> brought the people out of the camp to meet with Elohim, and they stood at the foot of the mountain. And Mount Sinai was in smoke, all of it, because </a:t>
            </a:r>
            <a:r>
              <a:rPr lang="he-IL" i="1" dirty="0" smtClean="0">
                <a:solidFill>
                  <a:srgbClr val="004821"/>
                </a:solidFill>
              </a:rPr>
              <a:t>יהוה</a:t>
            </a:r>
            <a:r>
              <a:rPr lang="en-ZA" i="1" dirty="0" smtClean="0">
                <a:solidFill>
                  <a:srgbClr val="004821"/>
                </a:solidFill>
              </a:rPr>
              <a:t> descended upon it in fire. And its smoke went up like the smoke of a furnace, and all the mountain trembled exceedingly. </a:t>
            </a:r>
            <a:r>
              <a:rPr lang="en-ZA" b="1" i="1" dirty="0" smtClean="0">
                <a:solidFill>
                  <a:srgbClr val="004821"/>
                </a:solidFill>
              </a:rPr>
              <a:t>And when the blast of the ram’s horn sounded long and became louder and louder, </a:t>
            </a:r>
            <a:r>
              <a:rPr lang="en-ZA" i="1" dirty="0" err="1" smtClean="0">
                <a:solidFill>
                  <a:srgbClr val="004821"/>
                </a:solidFill>
              </a:rPr>
              <a:t>Mosheh</a:t>
            </a:r>
            <a:r>
              <a:rPr lang="en-ZA" i="1" dirty="0" smtClean="0">
                <a:solidFill>
                  <a:srgbClr val="004821"/>
                </a:solidFill>
              </a:rPr>
              <a:t> spoke, and </a:t>
            </a:r>
            <a:r>
              <a:rPr lang="en-ZA" b="1" i="1" dirty="0" smtClean="0">
                <a:solidFill>
                  <a:srgbClr val="004821"/>
                </a:solidFill>
              </a:rPr>
              <a:t>Elohim answered him by voice. </a:t>
            </a:r>
            <a:r>
              <a:rPr lang="en-US" b="1" i="1" dirty="0" smtClean="0">
                <a:solidFill>
                  <a:srgbClr val="004821"/>
                </a:solidFill>
              </a:rPr>
              <a:t>(Exodus 19:16-19)</a:t>
            </a:r>
          </a:p>
          <a:p>
            <a:pPr>
              <a:lnSpc>
                <a:spcPts val="2100"/>
              </a:lnSpc>
            </a:pPr>
            <a:r>
              <a:rPr lang="en-ZA" dirty="0" smtClean="0"/>
              <a:t>The first thing we notice, is the </a:t>
            </a:r>
            <a:r>
              <a:rPr lang="en-ZA" i="1" dirty="0" smtClean="0"/>
              <a:t>“voice” </a:t>
            </a:r>
            <a:r>
              <a:rPr lang="en-ZA" dirty="0" smtClean="0"/>
              <a:t>of the </a:t>
            </a:r>
            <a:r>
              <a:rPr lang="en-ZA" dirty="0" err="1" smtClean="0"/>
              <a:t>shofar</a:t>
            </a:r>
            <a:r>
              <a:rPr lang="en-ZA" dirty="0" smtClean="0"/>
              <a:t>. Chapter 20 in Exodus continues with the 10 Words (Commandments). They are followed up with more </a:t>
            </a:r>
            <a:r>
              <a:rPr lang="en-ZA" i="1" dirty="0" smtClean="0"/>
              <a:t>“voices”:</a:t>
            </a:r>
          </a:p>
          <a:p>
            <a:pPr algn="ctr">
              <a:lnSpc>
                <a:spcPts val="2100"/>
              </a:lnSpc>
            </a:pPr>
            <a:r>
              <a:rPr lang="en-ZA" i="1" dirty="0" smtClean="0">
                <a:solidFill>
                  <a:srgbClr val="004821"/>
                </a:solidFill>
              </a:rPr>
              <a:t>And all the people saw the thunders, the lightning flashes, </a:t>
            </a:r>
            <a:r>
              <a:rPr lang="en-ZA" b="1" i="1" dirty="0" smtClean="0">
                <a:solidFill>
                  <a:srgbClr val="004821"/>
                </a:solidFill>
              </a:rPr>
              <a:t>the sound of the ram’s horn</a:t>
            </a:r>
            <a:r>
              <a:rPr lang="en-ZA" i="1" dirty="0" smtClean="0">
                <a:solidFill>
                  <a:srgbClr val="004821"/>
                </a:solidFill>
              </a:rPr>
              <a:t>, and the mountain smoking. And the people </a:t>
            </a:r>
            <a:r>
              <a:rPr lang="en-ZA" b="1" i="1" dirty="0" smtClean="0">
                <a:solidFill>
                  <a:srgbClr val="004821"/>
                </a:solidFill>
              </a:rPr>
              <a:t>saw</a:t>
            </a:r>
            <a:r>
              <a:rPr lang="en-ZA" i="1" dirty="0" smtClean="0">
                <a:solidFill>
                  <a:srgbClr val="004821"/>
                </a:solidFill>
              </a:rPr>
              <a:t> it, and they trembled and stood at a distance, and said to </a:t>
            </a:r>
            <a:r>
              <a:rPr lang="en-ZA" i="1" dirty="0" err="1" smtClean="0">
                <a:solidFill>
                  <a:srgbClr val="004821"/>
                </a:solidFill>
              </a:rPr>
              <a:t>Mosheh</a:t>
            </a:r>
            <a:r>
              <a:rPr lang="en-ZA" i="1" dirty="0" smtClean="0">
                <a:solidFill>
                  <a:srgbClr val="004821"/>
                </a:solidFill>
              </a:rPr>
              <a:t>, “You speak with us and we hear, but let not Elohim speak with us, lest we die</a:t>
            </a:r>
            <a:r>
              <a:rPr lang="en-ZA" b="1" i="1" dirty="0" smtClean="0">
                <a:solidFill>
                  <a:srgbClr val="004821"/>
                </a:solidFill>
              </a:rPr>
              <a:t>.” (Exodus 20:18-19)</a:t>
            </a:r>
          </a:p>
          <a:p>
            <a:pPr algn="ctr">
              <a:lnSpc>
                <a:spcPts val="2100"/>
              </a:lnSpc>
            </a:pPr>
            <a:endParaRPr lang="en-ZA"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48</a:t>
            </a:fld>
            <a:endParaRPr lang="en-ZA"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SAW THE VOICES</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ZA" sz="8800" i="1" dirty="0" smtClean="0"/>
              <a:t>They saw the voices? </a:t>
            </a:r>
            <a:r>
              <a:rPr lang="en-ZA" sz="8800" dirty="0" smtClean="0"/>
              <a:t>This is a rare instance of </a:t>
            </a:r>
            <a:r>
              <a:rPr lang="en-ZA" sz="8800" i="1" dirty="0" smtClean="0"/>
              <a:t>“hearing” </a:t>
            </a:r>
            <a:r>
              <a:rPr lang="en-ZA" sz="8800" dirty="0" smtClean="0"/>
              <a:t>and </a:t>
            </a:r>
            <a:r>
              <a:rPr lang="en-ZA" sz="8800" i="1" dirty="0" smtClean="0"/>
              <a:t>“seeing”. </a:t>
            </a:r>
            <a:r>
              <a:rPr lang="en-ZA" sz="8800" dirty="0" smtClean="0"/>
              <a:t>We can glean a little more information from our </a:t>
            </a:r>
            <a:r>
              <a:rPr lang="en-ZA" sz="8800" dirty="0" err="1" smtClean="0"/>
              <a:t>Parasha</a:t>
            </a:r>
            <a:r>
              <a:rPr lang="en-ZA" sz="8800" dirty="0" smtClean="0"/>
              <a:t> this week:</a:t>
            </a:r>
          </a:p>
          <a:p>
            <a:pPr algn="ctr">
              <a:lnSpc>
                <a:spcPts val="2100"/>
              </a:lnSpc>
            </a:pPr>
            <a:r>
              <a:rPr lang="en-ZA" sz="8800" i="1" dirty="0" smtClean="0">
                <a:solidFill>
                  <a:srgbClr val="004821"/>
                </a:solidFill>
              </a:rPr>
              <a:t>and said, ‘See, </a:t>
            </a:r>
            <a:r>
              <a:rPr lang="he-IL" sz="8800" i="1" dirty="0" smtClean="0">
                <a:solidFill>
                  <a:srgbClr val="004821"/>
                </a:solidFill>
              </a:rPr>
              <a:t>יהוה</a:t>
            </a:r>
            <a:r>
              <a:rPr lang="en-ZA" sz="8800" i="1" dirty="0" smtClean="0">
                <a:solidFill>
                  <a:srgbClr val="004821"/>
                </a:solidFill>
              </a:rPr>
              <a:t> our Elohim has </a:t>
            </a:r>
            <a:r>
              <a:rPr lang="en-ZA" sz="8800" b="1" i="1" dirty="0" smtClean="0">
                <a:solidFill>
                  <a:srgbClr val="004821"/>
                </a:solidFill>
              </a:rPr>
              <a:t>shown us </a:t>
            </a:r>
            <a:r>
              <a:rPr lang="en-ZA" sz="8800" i="1" dirty="0" smtClean="0">
                <a:solidFill>
                  <a:srgbClr val="004821"/>
                </a:solidFill>
              </a:rPr>
              <a:t>His esteem and His greatness, and we have </a:t>
            </a:r>
            <a:r>
              <a:rPr lang="en-ZA" sz="8800" b="1" i="1" dirty="0" smtClean="0">
                <a:solidFill>
                  <a:srgbClr val="004821"/>
                </a:solidFill>
              </a:rPr>
              <a:t>heard</a:t>
            </a:r>
            <a:r>
              <a:rPr lang="en-ZA" sz="8800" i="1" dirty="0" smtClean="0">
                <a:solidFill>
                  <a:srgbClr val="004821"/>
                </a:solidFill>
              </a:rPr>
              <a:t> His voice from the midst of the fire. Today we have seen that Elohim speaks with man – and he lives! ‘And now why should we die? For this great fire is consuming us. If we hear the voice of </a:t>
            </a:r>
            <a:r>
              <a:rPr lang="he-IL" sz="8800" i="1" dirty="0" smtClean="0">
                <a:solidFill>
                  <a:srgbClr val="004821"/>
                </a:solidFill>
              </a:rPr>
              <a:t>יהוה</a:t>
            </a:r>
            <a:r>
              <a:rPr lang="en-ZA" sz="8800" i="1" dirty="0" smtClean="0">
                <a:solidFill>
                  <a:srgbClr val="004821"/>
                </a:solidFill>
              </a:rPr>
              <a:t> our Elohim any more, then we shall die. </a:t>
            </a:r>
            <a:r>
              <a:rPr lang="en-US" sz="8800" b="1" i="1" dirty="0" smtClean="0">
                <a:solidFill>
                  <a:srgbClr val="004821"/>
                </a:solidFill>
              </a:rPr>
              <a:t>(Deuteronomy 5:24-25) </a:t>
            </a:r>
          </a:p>
          <a:p>
            <a:pPr>
              <a:lnSpc>
                <a:spcPts val="2100"/>
              </a:lnSpc>
            </a:pPr>
            <a:r>
              <a:rPr lang="en-ZA" sz="8800" dirty="0" smtClean="0"/>
              <a:t>The Israelites were frightened and asked Moses to intercede for them. They promised to hear the words spoken by Moses as the intercessor:</a:t>
            </a:r>
          </a:p>
          <a:p>
            <a:pPr algn="ctr">
              <a:lnSpc>
                <a:spcPts val="2100"/>
              </a:lnSpc>
            </a:pPr>
            <a:r>
              <a:rPr lang="en-ZA" sz="8800" i="1" dirty="0" smtClean="0">
                <a:solidFill>
                  <a:srgbClr val="004821"/>
                </a:solidFill>
              </a:rPr>
              <a:t>and said to </a:t>
            </a:r>
            <a:r>
              <a:rPr lang="en-ZA" sz="8800" i="1" dirty="0" err="1" smtClean="0">
                <a:solidFill>
                  <a:srgbClr val="004821"/>
                </a:solidFill>
              </a:rPr>
              <a:t>Mosheh</a:t>
            </a:r>
            <a:r>
              <a:rPr lang="en-ZA" sz="8800" i="1" dirty="0" smtClean="0">
                <a:solidFill>
                  <a:srgbClr val="004821"/>
                </a:solidFill>
              </a:rPr>
              <a:t>, “You speak with us and we hear, but let not Elohim speak with us, lest we die.” </a:t>
            </a:r>
            <a:r>
              <a:rPr lang="en-ZA" sz="8800" b="1" i="1" dirty="0" smtClean="0">
                <a:solidFill>
                  <a:srgbClr val="004821"/>
                </a:solidFill>
              </a:rPr>
              <a:t>(Exodus 20:19)</a:t>
            </a:r>
          </a:p>
          <a:p>
            <a:pPr>
              <a:lnSpc>
                <a:spcPts val="2100"/>
              </a:lnSpc>
            </a:pPr>
            <a:r>
              <a:rPr lang="en-ZA" sz="8800" dirty="0" smtClean="0"/>
              <a:t>Moses relates to the people that </a:t>
            </a:r>
            <a:r>
              <a:rPr lang="he-IL" sz="8800" dirty="0" smtClean="0"/>
              <a:t>יהוה</a:t>
            </a:r>
            <a:r>
              <a:rPr lang="en-ZA" sz="8800" dirty="0" smtClean="0"/>
              <a:t> has heard their voice, and that it was a good thing to ask for an intercessor:</a:t>
            </a:r>
          </a:p>
          <a:p>
            <a:pPr algn="ctr">
              <a:lnSpc>
                <a:spcPts val="2100"/>
              </a:lnSpc>
            </a:pPr>
            <a:r>
              <a:rPr lang="en-ZA" sz="8800" i="1" dirty="0" smtClean="0">
                <a:solidFill>
                  <a:srgbClr val="004821"/>
                </a:solidFill>
              </a:rPr>
              <a:t>“And </a:t>
            </a:r>
            <a:r>
              <a:rPr lang="he-IL" sz="8800" i="1" dirty="0" smtClean="0">
                <a:solidFill>
                  <a:srgbClr val="004821"/>
                </a:solidFill>
              </a:rPr>
              <a:t>יהוה</a:t>
            </a:r>
            <a:r>
              <a:rPr lang="en-ZA" sz="8800" i="1" dirty="0" smtClean="0">
                <a:solidFill>
                  <a:srgbClr val="004821"/>
                </a:solidFill>
              </a:rPr>
              <a:t> heard the voice of your words when you spoke to me, and </a:t>
            </a:r>
            <a:r>
              <a:rPr lang="he-IL" sz="8800" i="1" dirty="0" smtClean="0">
                <a:solidFill>
                  <a:srgbClr val="004821"/>
                </a:solidFill>
              </a:rPr>
              <a:t>יהוה</a:t>
            </a:r>
            <a:r>
              <a:rPr lang="en-ZA" sz="8800" i="1" dirty="0" smtClean="0">
                <a:solidFill>
                  <a:srgbClr val="004821"/>
                </a:solidFill>
              </a:rPr>
              <a:t> said to me, ‘I have heard the voice of the words of this people which they have spoken to you. They have done well in all that they have spoken. </a:t>
            </a:r>
            <a:r>
              <a:rPr lang="en-US" sz="8800" b="1" i="1" dirty="0" smtClean="0">
                <a:solidFill>
                  <a:srgbClr val="004821"/>
                </a:solidFill>
              </a:rPr>
              <a:t>(Deuteronomy 5:28)</a:t>
            </a: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49</a:t>
            </a:fld>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THEMES DISCUSSED</a:t>
            </a:r>
            <a:endParaRPr lang="en-ZA" dirty="0"/>
          </a:p>
        </p:txBody>
      </p:sp>
      <p:sp>
        <p:nvSpPr>
          <p:cNvPr id="3" name="Content Placeholder 2"/>
          <p:cNvSpPr>
            <a:spLocks noGrp="1"/>
          </p:cNvSpPr>
          <p:nvPr>
            <p:ph idx="1"/>
          </p:nvPr>
        </p:nvSpPr>
        <p:spPr/>
        <p:txBody>
          <a:bodyPr/>
          <a:lstStyle/>
          <a:p>
            <a:pPr marL="266700" lvl="1" indent="-266700">
              <a:buFont typeface="Arial" pitchFamily="34" charset="0"/>
              <a:buChar char="•"/>
            </a:pPr>
            <a:r>
              <a:rPr lang="en-GB" dirty="0" smtClean="0"/>
              <a:t>Teach the children </a:t>
            </a:r>
            <a:r>
              <a:rPr lang="he-IL" dirty="0" smtClean="0"/>
              <a:t>יהוה</a:t>
            </a:r>
            <a:r>
              <a:rPr lang="en-GB" dirty="0" smtClean="0"/>
              <a:t>’s instructions in righteousness (i.e. the Torah).</a:t>
            </a:r>
            <a:endParaRPr lang="en-ZA" dirty="0" smtClean="0"/>
          </a:p>
          <a:p>
            <a:pPr marL="266700" lvl="1" indent="-266700">
              <a:buFont typeface="Arial" pitchFamily="34" charset="0"/>
              <a:buChar char="•"/>
            </a:pPr>
            <a:r>
              <a:rPr lang="en-GB" dirty="0" smtClean="0"/>
              <a:t>Teach the children about their historical and spiritual roots.</a:t>
            </a:r>
            <a:endParaRPr lang="en-ZA" dirty="0" smtClean="0"/>
          </a:p>
          <a:p>
            <a:pPr marL="266700" lvl="1" indent="-266700">
              <a:buFont typeface="Arial" pitchFamily="34" charset="0"/>
              <a:buChar char="•"/>
            </a:pPr>
            <a:r>
              <a:rPr lang="en-GB" dirty="0" smtClean="0"/>
              <a:t>Fear </a:t>
            </a:r>
            <a:r>
              <a:rPr lang="he-IL" dirty="0" smtClean="0"/>
              <a:t>יהוה</a:t>
            </a:r>
            <a:r>
              <a:rPr lang="en-GB" dirty="0" smtClean="0"/>
              <a:t>.</a:t>
            </a:r>
            <a:endParaRPr lang="en-ZA" dirty="0" smtClean="0"/>
          </a:p>
          <a:p>
            <a:pPr marL="266700" lvl="1" indent="-266700">
              <a:buFont typeface="Arial" pitchFamily="34" charset="0"/>
              <a:buChar char="•"/>
            </a:pPr>
            <a:r>
              <a:rPr lang="en-GB" dirty="0" smtClean="0"/>
              <a:t>Remember the giving of the Torah at Mount Sinai and the supernatural occurrences surrounding that event.</a:t>
            </a:r>
            <a:endParaRPr lang="en-ZA" dirty="0" smtClean="0"/>
          </a:p>
          <a:p>
            <a:pPr marL="266700" lvl="1" indent="-266700">
              <a:buFont typeface="Arial" pitchFamily="34" charset="0"/>
              <a:buChar char="•"/>
            </a:pPr>
            <a:r>
              <a:rPr lang="en-GB" dirty="0" smtClean="0"/>
              <a:t>Do not allow yourself to become involved in idolatry and the practices of the heathen nations.</a:t>
            </a:r>
            <a:endParaRPr lang="en-ZA" dirty="0" smtClean="0"/>
          </a:p>
          <a:p>
            <a:pPr marL="266700" lvl="1" indent="-266700">
              <a:buFont typeface="Arial" pitchFamily="34" charset="0"/>
              <a:buChar char="•"/>
            </a:pPr>
            <a:r>
              <a:rPr lang="en-GB" dirty="0" smtClean="0"/>
              <a:t>Keep Torah and all will be well with you.</a:t>
            </a:r>
            <a:endParaRPr lang="en-ZA" dirty="0" smtClean="0"/>
          </a:p>
          <a:p>
            <a:pPr marL="266700" lvl="1" indent="-266700">
              <a:buFont typeface="Arial" pitchFamily="34" charset="0"/>
              <a:buChar char="•"/>
            </a:pPr>
            <a:r>
              <a:rPr lang="he-IL" dirty="0" smtClean="0"/>
              <a:t>יהוה</a:t>
            </a:r>
            <a:r>
              <a:rPr lang="en-GB" dirty="0" smtClean="0"/>
              <a:t>’s Torah commandments are eternal.</a:t>
            </a:r>
            <a:endParaRPr lang="en-ZA" dirty="0" smtClean="0"/>
          </a:p>
          <a:p>
            <a:pPr marL="266700" lvl="1" indent="-266700">
              <a:buFont typeface="Arial" pitchFamily="34" charset="0"/>
              <a:buChar char="•"/>
            </a:pPr>
            <a:r>
              <a:rPr lang="en-GB" dirty="0" smtClean="0"/>
              <a:t>Don’t forget </a:t>
            </a:r>
            <a:r>
              <a:rPr lang="he-IL" dirty="0" smtClean="0"/>
              <a:t>יהוה</a:t>
            </a:r>
            <a:r>
              <a:rPr lang="en-GB" dirty="0" smtClean="0"/>
              <a:t> nor turn from the Torah—</a:t>
            </a:r>
            <a:r>
              <a:rPr lang="he-IL" dirty="0" smtClean="0"/>
              <a:t>יהוה</a:t>
            </a:r>
            <a:r>
              <a:rPr lang="en-GB" dirty="0" smtClean="0"/>
              <a:t>’s instructions in righteousness.</a:t>
            </a:r>
            <a:endParaRPr lang="en-ZA" dirty="0" smtClean="0"/>
          </a:p>
          <a:p>
            <a:endParaRPr lang="en-ZA"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INTERCESSOR</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The intercessor came in the 1st century. The Israelites were once more able to “see” His glory and “hear” the “voice” of the Living Word:</a:t>
            </a:r>
          </a:p>
          <a:p>
            <a:pPr algn="ctr">
              <a:lnSpc>
                <a:spcPts val="2100"/>
              </a:lnSpc>
            </a:pPr>
            <a:r>
              <a:rPr lang="en-ZA" i="1" dirty="0" smtClean="0">
                <a:solidFill>
                  <a:srgbClr val="004821"/>
                </a:solidFill>
              </a:rPr>
              <a:t>And the Word became flesh and pitched His tent among us, and we saw His esteem, esteem as of an only brought-forth of a father, complete in favour and truth. </a:t>
            </a:r>
            <a:r>
              <a:rPr lang="en-ZA" b="1" i="1" dirty="0" smtClean="0">
                <a:solidFill>
                  <a:srgbClr val="004821"/>
                </a:solidFill>
              </a:rPr>
              <a:t>(John 1:14)</a:t>
            </a:r>
          </a:p>
          <a:p>
            <a:pPr algn="ctr">
              <a:lnSpc>
                <a:spcPts val="2100"/>
              </a:lnSpc>
            </a:pPr>
            <a:r>
              <a:rPr lang="en-ZA" i="1" dirty="0" smtClean="0">
                <a:solidFill>
                  <a:srgbClr val="004821"/>
                </a:solidFill>
              </a:rPr>
              <a:t>What was from the beginning, what we have heard, what we have seen with our eyes, what we have looked upon, and our hands have handled, concerning the Word of life:  </a:t>
            </a:r>
            <a:r>
              <a:rPr lang="en-ZA" b="1" i="1" dirty="0" smtClean="0">
                <a:solidFill>
                  <a:srgbClr val="004821"/>
                </a:solidFill>
              </a:rPr>
              <a:t>(1 John 1:1)</a:t>
            </a:r>
          </a:p>
          <a:p>
            <a:pPr>
              <a:lnSpc>
                <a:spcPts val="2100"/>
              </a:lnSpc>
            </a:pPr>
            <a:r>
              <a:rPr lang="en-ZA" dirty="0" smtClean="0"/>
              <a:t>Some of the words that were spoken by the “voice” of </a:t>
            </a:r>
            <a:r>
              <a:rPr lang="he-IL" dirty="0" smtClean="0"/>
              <a:t>יהושע</a:t>
            </a:r>
            <a:r>
              <a:rPr lang="en-ZA" dirty="0" smtClean="0"/>
              <a:t>?</a:t>
            </a:r>
          </a:p>
          <a:p>
            <a:pPr algn="ctr">
              <a:lnSpc>
                <a:spcPts val="2100"/>
              </a:lnSpc>
            </a:pPr>
            <a:r>
              <a:rPr lang="en-ZA" i="1" dirty="0" smtClean="0">
                <a:solidFill>
                  <a:srgbClr val="004821"/>
                </a:solidFill>
              </a:rPr>
              <a:t>And one of the scribes ... asked Him, “Which is the first command of all?” And </a:t>
            </a:r>
            <a:r>
              <a:rPr lang="he-IL" i="1" dirty="0" smtClean="0">
                <a:solidFill>
                  <a:srgbClr val="004821"/>
                </a:solidFill>
              </a:rPr>
              <a:t>יהושע</a:t>
            </a:r>
            <a:r>
              <a:rPr lang="en-ZA" i="1" dirty="0" smtClean="0">
                <a:solidFill>
                  <a:srgbClr val="004821"/>
                </a:solidFill>
              </a:rPr>
              <a:t> answered him, “The first of all the commands is, ‘Hear, O </a:t>
            </a:r>
            <a:r>
              <a:rPr lang="en-ZA" i="1" dirty="0" err="1" smtClean="0">
                <a:solidFill>
                  <a:srgbClr val="004821"/>
                </a:solidFill>
              </a:rPr>
              <a:t>Yisra’ĕl</a:t>
            </a:r>
            <a:r>
              <a:rPr lang="en-ZA" i="1" dirty="0" smtClean="0">
                <a:solidFill>
                  <a:srgbClr val="004821"/>
                </a:solidFill>
              </a:rPr>
              <a:t>, </a:t>
            </a:r>
            <a:r>
              <a:rPr lang="he-IL" i="1" dirty="0" smtClean="0">
                <a:solidFill>
                  <a:srgbClr val="004821"/>
                </a:solidFill>
              </a:rPr>
              <a:t>יהוה</a:t>
            </a:r>
            <a:r>
              <a:rPr lang="en-US" i="1" dirty="0" smtClean="0">
                <a:solidFill>
                  <a:srgbClr val="004821"/>
                </a:solidFill>
              </a:rPr>
              <a:t> our Elohim, </a:t>
            </a:r>
            <a:r>
              <a:rPr lang="he-IL" i="1" dirty="0" smtClean="0">
                <a:solidFill>
                  <a:srgbClr val="004821"/>
                </a:solidFill>
              </a:rPr>
              <a:t>יהוה</a:t>
            </a:r>
            <a:r>
              <a:rPr lang="en-ZA" i="1" dirty="0" smtClean="0">
                <a:solidFill>
                  <a:srgbClr val="004821"/>
                </a:solidFill>
              </a:rPr>
              <a:t> is one. ‘And you shall love </a:t>
            </a:r>
            <a:r>
              <a:rPr lang="he-IL" i="1" dirty="0" smtClean="0">
                <a:solidFill>
                  <a:srgbClr val="004821"/>
                </a:solidFill>
              </a:rPr>
              <a:t>יהוה</a:t>
            </a:r>
            <a:r>
              <a:rPr lang="en-ZA" i="1" dirty="0" smtClean="0">
                <a:solidFill>
                  <a:srgbClr val="004821"/>
                </a:solidFill>
              </a:rPr>
              <a:t> your Elohim with all your heart, and with all your being, and with all your mind, and with all your strength.’ This is the first command</a:t>
            </a:r>
            <a:r>
              <a:rPr lang="en-ZA" b="1" i="1" dirty="0" smtClean="0">
                <a:solidFill>
                  <a:srgbClr val="004821"/>
                </a:solidFill>
              </a:rPr>
              <a:t>. </a:t>
            </a:r>
            <a:r>
              <a:rPr lang="en-US" b="1" i="1" dirty="0" smtClean="0">
                <a:solidFill>
                  <a:srgbClr val="004821"/>
                </a:solidFill>
              </a:rPr>
              <a:t>(Mark 12:28-30)</a:t>
            </a:r>
          </a:p>
          <a:p>
            <a:pPr>
              <a:lnSpc>
                <a:spcPts val="2100"/>
              </a:lnSpc>
            </a:pPr>
            <a:r>
              <a:rPr lang="en-ZA" dirty="0" smtClean="0"/>
              <a:t> </a:t>
            </a:r>
            <a:r>
              <a:rPr lang="he-IL" dirty="0" smtClean="0"/>
              <a:t>יהושע</a:t>
            </a:r>
            <a:r>
              <a:rPr lang="en-ZA" dirty="0" smtClean="0"/>
              <a:t> was a rabbi …a teacher, in fact He was the Living Torah! His </a:t>
            </a:r>
            <a:r>
              <a:rPr lang="en-ZA" i="1" dirty="0" smtClean="0"/>
              <a:t>“voice” </a:t>
            </a:r>
            <a:r>
              <a:rPr lang="en-ZA" dirty="0" smtClean="0"/>
              <a:t>spoke the same message as what was heard and seen up on that mountain!</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50</a:t>
            </a:fld>
            <a:endParaRPr lang="en-ZA"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ZA" smtClean="0"/>
              <a:t>MEZUZAH</a:t>
            </a:r>
            <a:endParaRPr lang="en-ZA" dirty="0"/>
          </a:p>
        </p:txBody>
      </p:sp>
      <p:pic>
        <p:nvPicPr>
          <p:cNvPr id="4" name="Content Placeholder 3" descr="https://staticapp.icpsc.com/icp/loadimage.php/mogile/261268/c44d22c394bd3ececed4fd4e2de9ef03/image/jpeg"/>
          <p:cNvPicPr>
            <a:picLocks noGrp="1"/>
          </p:cNvPicPr>
          <p:nvPr>
            <p:ph idx="1"/>
          </p:nvPr>
        </p:nvPicPr>
        <p:blipFill>
          <a:blip r:embed="rId2" cstate="print"/>
          <a:stretch>
            <a:fillRect/>
          </a:stretch>
        </p:blipFill>
        <p:spPr>
          <a:xfrm>
            <a:off x="6516216" y="1412776"/>
            <a:ext cx="2448272" cy="4824536"/>
          </a:xfrm>
        </p:spPr>
      </p:pic>
      <p:sp>
        <p:nvSpPr>
          <p:cNvPr id="6" name="Content Placeholder 2"/>
          <p:cNvSpPr txBox="1">
            <a:spLocks/>
          </p:cNvSpPr>
          <p:nvPr/>
        </p:nvSpPr>
        <p:spPr>
          <a:xfrm>
            <a:off x="539552" y="1412776"/>
            <a:ext cx="5832648" cy="5085184"/>
          </a:xfrm>
          <a:prstGeom prst="rect">
            <a:avLst/>
          </a:prstGeom>
          <a:effectLst>
            <a:glow rad="63500">
              <a:srgbClr val="FFFF00">
                <a:alpha val="40000"/>
              </a:srgbClr>
            </a:glow>
          </a:effectLst>
        </p:spPr>
        <p:txBody>
          <a:bodyPr vert="horz" lIns="91440" tIns="45720" rIns="91440" bIns="45720" rtlCol="0">
            <a:noAutofit/>
          </a:bodyPr>
          <a:lstStyle/>
          <a:p>
            <a:pPr algn="just">
              <a:lnSpc>
                <a:spcPts val="2300"/>
              </a:lnSpc>
            </a:pPr>
            <a:r>
              <a:rPr lang="en-ZA" sz="2200" dirty="0" smtClean="0">
                <a:solidFill>
                  <a:srgbClr val="C00000"/>
                </a:solidFill>
                <a:latin typeface="+mn-lt"/>
              </a:rPr>
              <a:t>Jewish people observe this part of the </a:t>
            </a:r>
            <a:r>
              <a:rPr lang="en-ZA" sz="2200" dirty="0" err="1" smtClean="0">
                <a:solidFill>
                  <a:srgbClr val="C00000"/>
                </a:solidFill>
                <a:latin typeface="+mn-lt"/>
              </a:rPr>
              <a:t>Shema</a:t>
            </a:r>
            <a:r>
              <a:rPr lang="en-ZA" sz="2200" dirty="0" smtClean="0">
                <a:solidFill>
                  <a:srgbClr val="C00000"/>
                </a:solidFill>
                <a:latin typeface="+mn-lt"/>
              </a:rPr>
              <a:t> by </a:t>
            </a:r>
            <a:r>
              <a:rPr lang="en-ZA" sz="2200" b="1" dirty="0" smtClean="0">
                <a:solidFill>
                  <a:srgbClr val="C00000"/>
                </a:solidFill>
                <a:latin typeface="+mn-lt"/>
              </a:rPr>
              <a:t>affixing a mezuzah to the</a:t>
            </a:r>
            <a:r>
              <a:rPr lang="en-ZA" sz="2200" dirty="0" smtClean="0">
                <a:solidFill>
                  <a:srgbClr val="C00000"/>
                </a:solidFill>
                <a:latin typeface="+mn-lt"/>
              </a:rPr>
              <a:t> </a:t>
            </a:r>
            <a:r>
              <a:rPr lang="en-ZA" sz="2200" b="1" dirty="0" smtClean="0">
                <a:solidFill>
                  <a:srgbClr val="C00000"/>
                </a:solidFill>
                <a:latin typeface="+mn-lt"/>
              </a:rPr>
              <a:t>right-hand side of the doorpost</a:t>
            </a:r>
            <a:r>
              <a:rPr lang="en-ZA" sz="2200" dirty="0" smtClean="0">
                <a:solidFill>
                  <a:srgbClr val="C00000"/>
                </a:solidFill>
                <a:latin typeface="+mn-lt"/>
              </a:rPr>
              <a:t> of the outer entrance to every dwelling room in the house. This little box contains a parchment on which the </a:t>
            </a:r>
            <a:r>
              <a:rPr lang="en-ZA" sz="2200" dirty="0" err="1" smtClean="0">
                <a:solidFill>
                  <a:srgbClr val="C00000"/>
                </a:solidFill>
                <a:latin typeface="+mn-lt"/>
              </a:rPr>
              <a:t>Shema</a:t>
            </a:r>
            <a:r>
              <a:rPr lang="en-ZA" sz="2200" dirty="0" smtClean="0">
                <a:solidFill>
                  <a:srgbClr val="C00000"/>
                </a:solidFill>
                <a:latin typeface="+mn-lt"/>
              </a:rPr>
              <a:t> is carefully handwritten, as well as Deuteronomy 11: 13-20 and Numbers 15: 37-41. The Hebrew word </a:t>
            </a:r>
            <a:r>
              <a:rPr lang="en-ZA" sz="2200" dirty="0" err="1" smtClean="0">
                <a:solidFill>
                  <a:srgbClr val="C00000"/>
                </a:solidFill>
                <a:latin typeface="+mn-lt"/>
              </a:rPr>
              <a:t>Shaddai</a:t>
            </a:r>
            <a:r>
              <a:rPr lang="en-ZA" sz="2200" dirty="0" smtClean="0">
                <a:solidFill>
                  <a:srgbClr val="C00000"/>
                </a:solidFill>
                <a:latin typeface="+mn-lt"/>
              </a:rPr>
              <a:t> (Almighty) is written on the back of the parchment.</a:t>
            </a:r>
          </a:p>
          <a:p>
            <a:r>
              <a:rPr lang="en-ZA" sz="2200" dirty="0" smtClean="0">
                <a:solidFill>
                  <a:srgbClr val="C00000"/>
                </a:solidFill>
                <a:latin typeface="+mn-lt"/>
              </a:rPr>
              <a:t>The Mezuzah is a symbol of God’s watchful care over the house and its occupants. It is a reminder to everyone who goes in and goes out that this house is devoted to God and keeping His commandments. The Mezuzah is in itself a declaration: </a:t>
            </a:r>
            <a:r>
              <a:rPr lang="en-ZA" sz="2200" i="1" dirty="0" smtClean="0">
                <a:solidFill>
                  <a:srgbClr val="004821"/>
                </a:solidFill>
              </a:rPr>
              <a:t>.</a:t>
            </a:r>
            <a:r>
              <a:rPr lang="en-ZA" sz="2200" i="1" dirty="0" smtClean="0">
                <a:solidFill>
                  <a:srgbClr val="004821"/>
                </a:solidFill>
                <a:latin typeface="+mn-lt"/>
              </a:rPr>
              <a:t>.But I and my house, we serve </a:t>
            </a:r>
            <a:r>
              <a:rPr lang="he-IL" sz="2200" i="1" dirty="0" smtClean="0">
                <a:solidFill>
                  <a:srgbClr val="004821"/>
                </a:solidFill>
                <a:latin typeface="+mn-lt"/>
              </a:rPr>
              <a:t>יהוה</a:t>
            </a:r>
            <a:r>
              <a:rPr lang="en-US" sz="2200" i="1" dirty="0" smtClean="0">
                <a:solidFill>
                  <a:srgbClr val="004821"/>
                </a:solidFill>
                <a:latin typeface="+mn-lt"/>
              </a:rPr>
              <a:t>.” </a:t>
            </a:r>
            <a:r>
              <a:rPr lang="en-US" sz="2200" b="1" i="1" dirty="0" smtClean="0">
                <a:solidFill>
                  <a:srgbClr val="004821"/>
                </a:solidFill>
                <a:latin typeface="+mn-lt"/>
              </a:rPr>
              <a:t>(Joshua 24:15)</a:t>
            </a:r>
          </a:p>
          <a:p>
            <a:endParaRPr lang="en-US" sz="2400" dirty="0" smtClean="0"/>
          </a:p>
          <a:p>
            <a:pPr algn="just">
              <a:lnSpc>
                <a:spcPts val="2300"/>
              </a:lnSpc>
            </a:pPr>
            <a:endParaRPr kumimoji="0" lang="en-ZA" sz="2400" b="0" i="0" u="none" strike="noStrike" kern="1200" cap="none" spc="0" normalizeH="0" baseline="0" noProof="0" dirty="0" smtClean="0">
              <a:ln w="1905"/>
              <a:solidFill>
                <a:schemeClr val="accent4">
                  <a:lumMod val="75000"/>
                </a:schemeClr>
              </a:solidFill>
              <a:effectLst>
                <a:innerShdw blurRad="69850" dist="43180" dir="5400000">
                  <a:srgbClr val="000000">
                    <a:alpha val="65000"/>
                  </a:srgbClr>
                </a:innerShdw>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REST FOR YOU SOUL</a:t>
            </a:r>
            <a:endParaRPr lang="en-ZA" dirty="0"/>
          </a:p>
        </p:txBody>
      </p:sp>
      <p:sp>
        <p:nvSpPr>
          <p:cNvPr id="3" name="Content Placeholder 2"/>
          <p:cNvSpPr>
            <a:spLocks noGrp="1"/>
          </p:cNvSpPr>
          <p:nvPr>
            <p:ph idx="1"/>
          </p:nvPr>
        </p:nvSpPr>
        <p:spPr/>
        <p:txBody>
          <a:bodyPr>
            <a:noAutofit/>
          </a:bodyPr>
          <a:lstStyle/>
          <a:p>
            <a:r>
              <a:rPr lang="en-GB" b="0" dirty="0" smtClean="0"/>
              <a:t>According to the Talmud, reciting the </a:t>
            </a:r>
            <a:r>
              <a:rPr lang="en-GB" b="0" dirty="0" err="1" smtClean="0"/>
              <a:t>Shema</a:t>
            </a:r>
            <a:r>
              <a:rPr lang="en-GB" b="0" dirty="0" smtClean="0"/>
              <a:t> when rising in the morning and retiring at night is first, a fulfilment of the commandment, </a:t>
            </a:r>
            <a:r>
              <a:rPr lang="en-ZA" i="1" dirty="0" smtClean="0">
                <a:solidFill>
                  <a:srgbClr val="004821"/>
                </a:solidFill>
              </a:rPr>
              <a:t>..you shall meditate on it day and night, </a:t>
            </a:r>
            <a:r>
              <a:rPr lang="en-ZA" b="1" i="1" dirty="0" smtClean="0">
                <a:solidFill>
                  <a:srgbClr val="004821"/>
                </a:solidFill>
              </a:rPr>
              <a:t>..(Joshua 1:8) </a:t>
            </a:r>
            <a:r>
              <a:rPr lang="en-GB" b="0" i="1" dirty="0" smtClean="0"/>
              <a:t> </a:t>
            </a:r>
            <a:r>
              <a:rPr lang="en-GB" b="0" dirty="0" smtClean="0"/>
              <a:t>and secondly, is an act of willing submission to the yoke of</a:t>
            </a:r>
            <a:r>
              <a:rPr lang="he-IL" dirty="0" smtClean="0"/>
              <a:t>יהוה</a:t>
            </a:r>
            <a:r>
              <a:rPr lang="he-IL" i="1" dirty="0" smtClean="0">
                <a:solidFill>
                  <a:srgbClr val="004821"/>
                </a:solidFill>
              </a:rPr>
              <a:t> </a:t>
            </a:r>
            <a:r>
              <a:rPr lang="en-GB" b="0" dirty="0" smtClean="0"/>
              <a:t>'s Kingship. </a:t>
            </a:r>
            <a:r>
              <a:rPr lang="en-GB" b="0" i="1" dirty="0" smtClean="0">
                <a:solidFill>
                  <a:srgbClr val="004821"/>
                </a:solidFill>
              </a:rPr>
              <a:t>"</a:t>
            </a:r>
            <a:r>
              <a:rPr lang="en-ZA" dirty="0" smtClean="0"/>
              <a:t> </a:t>
            </a:r>
            <a:r>
              <a:rPr lang="en-ZA" i="1" dirty="0" smtClean="0">
                <a:solidFill>
                  <a:srgbClr val="004821"/>
                </a:solidFill>
              </a:rPr>
              <a:t>“Take My yoke upon you and learn from Me, for I am meek and humble in heart, and you shall find rest for your beings. “For My yoke is gentle and My burden is light.” </a:t>
            </a:r>
            <a:r>
              <a:rPr lang="en-ZA" b="1" i="1" dirty="0" smtClean="0">
                <a:solidFill>
                  <a:srgbClr val="004821"/>
                </a:solidFill>
              </a:rPr>
              <a:t>(Matthew 11:29-30)</a:t>
            </a:r>
          </a:p>
          <a:p>
            <a:pPr algn="ctr"/>
            <a:r>
              <a:rPr lang="en-ZA" i="1" dirty="0" smtClean="0">
                <a:solidFill>
                  <a:srgbClr val="004821"/>
                </a:solidFill>
              </a:rPr>
              <a:t>Thus said </a:t>
            </a:r>
            <a:r>
              <a:rPr lang="he-IL" i="1" dirty="0" smtClean="0">
                <a:solidFill>
                  <a:srgbClr val="004821"/>
                </a:solidFill>
              </a:rPr>
              <a:t>יהוה</a:t>
            </a:r>
            <a:r>
              <a:rPr lang="en-ZA" i="1" dirty="0" smtClean="0">
                <a:solidFill>
                  <a:srgbClr val="004821"/>
                </a:solidFill>
              </a:rPr>
              <a:t>, “Stand in the ways and see, and ask for the old paths, where the good way is, and walk in it; and find rest for yourselves. But they said, ‘We do not walk in it.’ </a:t>
            </a:r>
            <a:r>
              <a:rPr lang="en-US" b="1" i="1" dirty="0" smtClean="0">
                <a:solidFill>
                  <a:srgbClr val="004821"/>
                </a:solidFill>
              </a:rPr>
              <a:t>(Jeremiah 6:16)</a:t>
            </a:r>
          </a:p>
          <a:p>
            <a:pPr>
              <a:lnSpc>
                <a:spcPts val="2400"/>
              </a:lnSpc>
            </a:pPr>
            <a:r>
              <a:rPr lang="en-ZA" b="0" dirty="0" smtClean="0"/>
              <a:t>Coming under His yoke is necessary if there is to be any learning from Him.</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SHEMA</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“Hear, O </a:t>
            </a:r>
            <a:r>
              <a:rPr lang="en-ZA" i="1" dirty="0" err="1" smtClean="0">
                <a:solidFill>
                  <a:srgbClr val="004821"/>
                </a:solidFill>
              </a:rPr>
              <a:t>Yisra’ĕl</a:t>
            </a:r>
            <a:r>
              <a:rPr lang="en-ZA" i="1" dirty="0" smtClean="0">
                <a:solidFill>
                  <a:srgbClr val="004821"/>
                </a:solidFill>
              </a:rPr>
              <a:t>: </a:t>
            </a:r>
            <a:r>
              <a:rPr lang="he-IL" i="1" dirty="0" smtClean="0">
                <a:solidFill>
                  <a:srgbClr val="004821"/>
                </a:solidFill>
              </a:rPr>
              <a:t>יהוה</a:t>
            </a:r>
            <a:r>
              <a:rPr lang="en-US" i="1" dirty="0" smtClean="0">
                <a:solidFill>
                  <a:srgbClr val="004821"/>
                </a:solidFill>
              </a:rPr>
              <a:t> our Elohim, </a:t>
            </a:r>
            <a:r>
              <a:rPr lang="he-IL" i="1" dirty="0" smtClean="0">
                <a:solidFill>
                  <a:srgbClr val="004821"/>
                </a:solidFill>
              </a:rPr>
              <a:t>יהוה</a:t>
            </a:r>
            <a:r>
              <a:rPr lang="en-ZA" i="1" dirty="0" smtClean="0">
                <a:solidFill>
                  <a:srgbClr val="004821"/>
                </a:solidFill>
              </a:rPr>
              <a:t> is one! “And you shall love </a:t>
            </a:r>
            <a:r>
              <a:rPr lang="he-IL" i="1" dirty="0" smtClean="0">
                <a:solidFill>
                  <a:srgbClr val="004821"/>
                </a:solidFill>
              </a:rPr>
              <a:t>יהוה</a:t>
            </a:r>
            <a:r>
              <a:rPr lang="en-ZA" i="1" dirty="0" smtClean="0">
                <a:solidFill>
                  <a:srgbClr val="004821"/>
                </a:solidFill>
              </a:rPr>
              <a:t> your Elohim with all your heart, and with all your being, and with all your might. “And these Words which I am commanding you today shall be in your heart, and you shall impress them upon your children, and shall speak of them when you sit in your house, and when you walk by the way, and when you lie down, and when you rise up, and shall bind them as a sign on your hand, and they shall be as frontlets between your eyes. “And you shall write them on the doorposts of your house and on your gates. </a:t>
            </a:r>
            <a:r>
              <a:rPr lang="en-US" b="1" i="1" dirty="0" smtClean="0">
                <a:solidFill>
                  <a:srgbClr val="004821"/>
                </a:solidFill>
              </a:rPr>
              <a:t>(Deuteronomy 6:4-9)</a:t>
            </a:r>
          </a:p>
          <a:p>
            <a:r>
              <a:rPr lang="en-ZA" dirty="0" smtClean="0"/>
              <a:t>The </a:t>
            </a:r>
            <a:r>
              <a:rPr lang="en-ZA" dirty="0" err="1" smtClean="0"/>
              <a:t>Shema</a:t>
            </a:r>
            <a:r>
              <a:rPr lang="en-ZA" dirty="0" smtClean="0"/>
              <a:t> reflects the first instance in human history that the love of God was demanded in any religion.  In fact, the love of God is the distinctive mark of a true worshiper. What is love of God?  The First Letter of John provides a wonderfully succinct answer: </a:t>
            </a:r>
            <a:r>
              <a:rPr lang="en-ZA" i="1" dirty="0" smtClean="0">
                <a:solidFill>
                  <a:srgbClr val="004821"/>
                </a:solidFill>
              </a:rPr>
              <a:t>For this is the love for Elohim, that we guard His commands, and His commands are not heavy, </a:t>
            </a:r>
            <a:r>
              <a:rPr lang="en-ZA" b="1" i="1" dirty="0" smtClean="0">
                <a:solidFill>
                  <a:srgbClr val="004821"/>
                </a:solidFill>
              </a:rPr>
              <a:t>(1 John 5:3)</a:t>
            </a:r>
          </a:p>
          <a:p>
            <a:endParaRPr lang="en-ZA" dirty="0" smtClean="0"/>
          </a:p>
          <a:p>
            <a:endParaRPr lang="en-ZA" dirty="0" smtClean="0"/>
          </a:p>
          <a:p>
            <a:endParaRPr lang="en-ZA" dirty="0"/>
          </a:p>
        </p:txBody>
      </p:sp>
      <p:pic>
        <p:nvPicPr>
          <p:cNvPr id="4" name="Picture 3" descr="https://staticapp.icpsc.com/icp/loadimage.php/mogile/261268/17b7ea33651198fa6cb1f4640b8b7293/image/jpeg"/>
          <p:cNvPicPr/>
          <p:nvPr/>
        </p:nvPicPr>
        <p:blipFill>
          <a:blip r:embed="rId2" cstate="print"/>
          <a:srcRect/>
          <a:stretch>
            <a:fillRect/>
          </a:stretch>
        </p:blipFill>
        <p:spPr bwMode="auto">
          <a:xfrm>
            <a:off x="2411760" y="548680"/>
            <a:ext cx="4176464" cy="590465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VEHAYAH</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000"/>
              </a:lnSpc>
            </a:pPr>
            <a:r>
              <a:rPr lang="en-ZA" sz="8800" i="1" dirty="0" smtClean="0">
                <a:solidFill>
                  <a:srgbClr val="004821"/>
                </a:solidFill>
              </a:rPr>
              <a:t>‘And it shall be that if you diligently obey My commands which I command you today, to love </a:t>
            </a:r>
            <a:r>
              <a:rPr lang="he-IL" sz="8800" i="1" dirty="0" smtClean="0">
                <a:solidFill>
                  <a:srgbClr val="004821"/>
                </a:solidFill>
              </a:rPr>
              <a:t>יהוה</a:t>
            </a:r>
            <a:r>
              <a:rPr lang="en-ZA" sz="8800" i="1" dirty="0" smtClean="0">
                <a:solidFill>
                  <a:srgbClr val="004821"/>
                </a:solidFill>
              </a:rPr>
              <a:t> your Elohim and to serve Him with all your heart and with all your being, then I shall give you the rain for your land in its season, the early rain and the latter rain, and you shall gather in your grain, and your new wine, and your oil. ‘And I shall give grass in your fields for your livestock, and you shall eat and be satisfied. ‘Guard yourselves, lest your heart be deceived, and you turn aside and serve other mighty ones and bow down to them. ‘Then the displeasure of </a:t>
            </a:r>
            <a:r>
              <a:rPr lang="he-IL" sz="8800" i="1" dirty="0" smtClean="0">
                <a:solidFill>
                  <a:srgbClr val="004821"/>
                </a:solidFill>
              </a:rPr>
              <a:t>יהוה</a:t>
            </a:r>
            <a:r>
              <a:rPr lang="en-ZA" sz="8800" i="1" dirty="0" smtClean="0">
                <a:solidFill>
                  <a:srgbClr val="004821"/>
                </a:solidFill>
              </a:rPr>
              <a:t> shall burn against you, and He shall shut up the heavens, and there be no rain, and the land not give its increase. And you shall perish quickly from the good land which </a:t>
            </a:r>
            <a:r>
              <a:rPr lang="he-IL" sz="8800" i="1" dirty="0" smtClean="0">
                <a:solidFill>
                  <a:srgbClr val="004821"/>
                </a:solidFill>
              </a:rPr>
              <a:t>יהוה</a:t>
            </a:r>
            <a:r>
              <a:rPr lang="en-ZA" sz="8800" i="1" dirty="0" smtClean="0">
                <a:solidFill>
                  <a:srgbClr val="004821"/>
                </a:solidFill>
              </a:rPr>
              <a:t> is giving you. ‘And you shall lay up these Words of Mine in your heart and in your being, and shall bind them as a sign on your hand, and they shall be as frontlets between your eyes. ‘And you shall teach them to your children, speaking of them when you sit in your house, and when you walk by the way, and when you lie down, and when you rise up, and shall write them on the doorposts of your house and on your gates, so that your days and the days of your children are increased on the soil of which </a:t>
            </a:r>
            <a:r>
              <a:rPr lang="he-IL" sz="8800" i="1" dirty="0" smtClean="0">
                <a:solidFill>
                  <a:srgbClr val="004821"/>
                </a:solidFill>
              </a:rPr>
              <a:t>יהוה</a:t>
            </a:r>
            <a:r>
              <a:rPr lang="en-ZA" sz="8800" i="1" dirty="0" smtClean="0">
                <a:solidFill>
                  <a:srgbClr val="004821"/>
                </a:solidFill>
              </a:rPr>
              <a:t> swore to your fathers to give them, as the days of the heavens on the earth. </a:t>
            </a:r>
            <a:r>
              <a:rPr lang="en-US" sz="8800" b="1" i="1" dirty="0" smtClean="0">
                <a:solidFill>
                  <a:srgbClr val="004821"/>
                </a:solidFill>
              </a:rPr>
              <a:t>(Deuteronomy 11:13-21)</a:t>
            </a:r>
          </a:p>
          <a:p>
            <a:pPr>
              <a:lnSpc>
                <a:spcPts val="2000"/>
              </a:lnSpc>
            </a:pPr>
            <a:endParaRPr lang="en-US" dirty="0"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VAIYOMER</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spoke to </a:t>
            </a:r>
            <a:r>
              <a:rPr lang="en-ZA" i="1" dirty="0" err="1" smtClean="0">
                <a:solidFill>
                  <a:srgbClr val="004821"/>
                </a:solidFill>
              </a:rPr>
              <a:t>Mosheh</a:t>
            </a:r>
            <a:r>
              <a:rPr lang="en-ZA" i="1" dirty="0" smtClean="0">
                <a:solidFill>
                  <a:srgbClr val="004821"/>
                </a:solidFill>
              </a:rPr>
              <a:t>, saying, “Speak to the children of </a:t>
            </a:r>
            <a:r>
              <a:rPr lang="en-ZA" i="1" dirty="0" err="1" smtClean="0">
                <a:solidFill>
                  <a:srgbClr val="004821"/>
                </a:solidFill>
              </a:rPr>
              <a:t>Yisra’ĕl</a:t>
            </a:r>
            <a:r>
              <a:rPr lang="en-ZA" i="1" dirty="0" smtClean="0">
                <a:solidFill>
                  <a:srgbClr val="004821"/>
                </a:solidFill>
              </a:rPr>
              <a:t>, and you shall say to them to make </a:t>
            </a:r>
            <a:r>
              <a:rPr lang="en-ZA" i="1" dirty="0" err="1" smtClean="0">
                <a:solidFill>
                  <a:srgbClr val="004821"/>
                </a:solidFill>
              </a:rPr>
              <a:t>tzitziyot</a:t>
            </a:r>
            <a:r>
              <a:rPr lang="en-ZA" i="1" dirty="0" smtClean="0">
                <a:solidFill>
                  <a:srgbClr val="004821"/>
                </a:solidFill>
              </a:rPr>
              <a:t> on the corners of their garments throughout their generations, and to put a blue cord in the </a:t>
            </a:r>
            <a:r>
              <a:rPr lang="en-ZA" i="1" dirty="0" err="1" smtClean="0">
                <a:solidFill>
                  <a:srgbClr val="004821"/>
                </a:solidFill>
              </a:rPr>
              <a:t>tzitzit</a:t>
            </a:r>
            <a:r>
              <a:rPr lang="en-ZA" i="1" dirty="0" smtClean="0">
                <a:solidFill>
                  <a:srgbClr val="004821"/>
                </a:solidFill>
              </a:rPr>
              <a:t> of the corners. “And it shall be to you for a </a:t>
            </a:r>
            <a:r>
              <a:rPr lang="en-ZA" i="1" dirty="0" err="1" smtClean="0">
                <a:solidFill>
                  <a:srgbClr val="004821"/>
                </a:solidFill>
              </a:rPr>
              <a:t>tzitzit</a:t>
            </a:r>
            <a:r>
              <a:rPr lang="en-ZA" i="1" dirty="0" smtClean="0">
                <a:solidFill>
                  <a:srgbClr val="004821"/>
                </a:solidFill>
              </a:rPr>
              <a:t>, and you shall see it, and shall remember all the commands of </a:t>
            </a:r>
            <a:r>
              <a:rPr lang="he-IL" i="1" dirty="0" smtClean="0">
                <a:solidFill>
                  <a:srgbClr val="004821"/>
                </a:solidFill>
              </a:rPr>
              <a:t>יהוה</a:t>
            </a:r>
            <a:r>
              <a:rPr lang="en-ZA" i="1" dirty="0" smtClean="0">
                <a:solidFill>
                  <a:srgbClr val="004821"/>
                </a:solidFill>
              </a:rPr>
              <a:t> and shall do them, and not search after your own heart and your own eyes after which you went whoring, so that you remember, and shall do all My commands, and be set-apart unto your Elohim. “I am </a:t>
            </a:r>
            <a:r>
              <a:rPr lang="he-IL" i="1" dirty="0" smtClean="0">
                <a:solidFill>
                  <a:srgbClr val="004821"/>
                </a:solidFill>
              </a:rPr>
              <a:t>יהוה</a:t>
            </a:r>
            <a:r>
              <a:rPr lang="en-ZA" i="1" dirty="0" smtClean="0">
                <a:solidFill>
                  <a:srgbClr val="004821"/>
                </a:solidFill>
              </a:rPr>
              <a:t> your Elohim, who brought you out of the land of </a:t>
            </a:r>
            <a:r>
              <a:rPr lang="en-ZA" i="1" dirty="0" err="1" smtClean="0">
                <a:solidFill>
                  <a:srgbClr val="004821"/>
                </a:solidFill>
              </a:rPr>
              <a:t>Mitsrayim</a:t>
            </a:r>
            <a:r>
              <a:rPr lang="en-ZA" i="1" dirty="0" smtClean="0">
                <a:solidFill>
                  <a:srgbClr val="004821"/>
                </a:solidFill>
              </a:rPr>
              <a:t>, to be your Elohim. I am </a:t>
            </a:r>
            <a:r>
              <a:rPr lang="he-IL" i="1" dirty="0" smtClean="0">
                <a:solidFill>
                  <a:srgbClr val="004821"/>
                </a:solidFill>
              </a:rPr>
              <a:t>יהוה</a:t>
            </a:r>
            <a:r>
              <a:rPr lang="en-US" i="1" dirty="0" smtClean="0">
                <a:solidFill>
                  <a:srgbClr val="004821"/>
                </a:solidFill>
              </a:rPr>
              <a:t> your Elohim.” </a:t>
            </a:r>
            <a:r>
              <a:rPr lang="en-US" b="1" i="1" dirty="0" smtClean="0">
                <a:solidFill>
                  <a:srgbClr val="004821"/>
                </a:solidFill>
              </a:rPr>
              <a:t>(Numbers 15:37-41)</a:t>
            </a:r>
          </a:p>
          <a:p>
            <a:endParaRPr lang="en-US" dirty="0"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HEARING THE WORD</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“I am the good shepherd.  And I know Mine, and Mine know Me, ...“My sheep hear My voice, and I know them, and they follow Me. “And I give them everlasting life, and they shall by no means ever perish, and no one shall snatch them out of My hand. </a:t>
            </a:r>
            <a:r>
              <a:rPr lang="en-US" b="1" i="1" dirty="0" smtClean="0">
                <a:solidFill>
                  <a:srgbClr val="004821"/>
                </a:solidFill>
              </a:rPr>
              <a:t>(John 10:14-28)</a:t>
            </a:r>
          </a:p>
          <a:p>
            <a:r>
              <a:rPr lang="he-IL" dirty="0" smtClean="0"/>
              <a:t>יהושע</a:t>
            </a:r>
            <a:r>
              <a:rPr lang="en-ZA" dirty="0" smtClean="0"/>
              <a:t>’s conversation with Pilate speaks to the importance of </a:t>
            </a:r>
            <a:r>
              <a:rPr lang="en-ZA" i="1" dirty="0" smtClean="0"/>
              <a:t>“hearing the voice” </a:t>
            </a:r>
            <a:r>
              <a:rPr lang="en-ZA" dirty="0" smtClean="0"/>
              <a:t>of Messiah:</a:t>
            </a:r>
          </a:p>
          <a:p>
            <a:pPr algn="ctr"/>
            <a:r>
              <a:rPr lang="en-ZA" i="1" dirty="0" smtClean="0">
                <a:solidFill>
                  <a:srgbClr val="004821"/>
                </a:solidFill>
              </a:rPr>
              <a:t>Then Pilate said to Him, “You are a sovereign, then?” </a:t>
            </a:r>
            <a:r>
              <a:rPr lang="he-IL" i="1" dirty="0" smtClean="0">
                <a:solidFill>
                  <a:srgbClr val="004821"/>
                </a:solidFill>
              </a:rPr>
              <a:t>יהושע</a:t>
            </a:r>
            <a:r>
              <a:rPr lang="en-ZA" i="1" dirty="0" smtClean="0">
                <a:solidFill>
                  <a:srgbClr val="004821"/>
                </a:solidFill>
              </a:rPr>
              <a:t> answered, “You say it, because I am a sovereign. For this I was born, and for this I have come into the world, that I should bear witness to the truth. </a:t>
            </a:r>
            <a:r>
              <a:rPr lang="en-ZA" b="1" i="1" dirty="0" smtClean="0">
                <a:solidFill>
                  <a:srgbClr val="004821"/>
                </a:solidFill>
              </a:rPr>
              <a:t>Everyone who is of the truth hears My voice.”</a:t>
            </a:r>
            <a:r>
              <a:rPr lang="en-ZA" i="1" dirty="0" smtClean="0">
                <a:solidFill>
                  <a:srgbClr val="004821"/>
                </a:solidFill>
              </a:rPr>
              <a:t> </a:t>
            </a:r>
            <a:r>
              <a:rPr lang="en-US" b="1" i="1" dirty="0" smtClean="0">
                <a:solidFill>
                  <a:srgbClr val="004821"/>
                </a:solidFill>
              </a:rPr>
              <a:t>(John 18:37)</a:t>
            </a:r>
          </a:p>
          <a:p>
            <a:r>
              <a:rPr lang="en-ZA" dirty="0" smtClean="0"/>
              <a:t>As we are drawn towards our Hebrew roots, we are more and more aware of the relationship that we have with the Almighty through words, language, and speech</a:t>
            </a:r>
            <a:r>
              <a:rPr lang="en-ZA" b="1" dirty="0" smtClean="0"/>
              <a:t>. </a:t>
            </a:r>
            <a:r>
              <a:rPr lang="en-ZA" i="1" dirty="0" smtClean="0">
                <a:solidFill>
                  <a:srgbClr val="004821"/>
                </a:solidFill>
              </a:rPr>
              <a:t>So then belief comes by hearing, and hearing by the word of Elohim. </a:t>
            </a:r>
            <a:r>
              <a:rPr lang="en-ZA" b="1" i="1" dirty="0" smtClean="0">
                <a:solidFill>
                  <a:srgbClr val="004821"/>
                </a:solidFill>
              </a:rPr>
              <a:t>(Romans 10:17). </a:t>
            </a:r>
            <a:r>
              <a:rPr lang="he-IL" dirty="0" smtClean="0"/>
              <a:t>יהוה</a:t>
            </a:r>
            <a:r>
              <a:rPr lang="en-ZA" dirty="0" smtClean="0"/>
              <a:t> created the world with words. He gave to us the gift of words…the Scriptures - His love letter to us. </a:t>
            </a:r>
            <a:endParaRPr lang="en-ZA" i="1" dirty="0" smtClean="0">
              <a:solidFill>
                <a:srgbClr val="004821"/>
              </a:solidFill>
            </a:endParaRPr>
          </a:p>
          <a:p>
            <a:endParaRPr lang="en-ZA" dirty="0" smtClean="0"/>
          </a:p>
          <a:p>
            <a:pPr algn="ctr"/>
            <a:endParaRPr lang="en-US" b="1" i="1" dirty="0" smtClean="0">
              <a:solidFill>
                <a:srgbClr val="004821"/>
              </a:solidFill>
            </a:endParaRPr>
          </a:p>
          <a:p>
            <a:pPr algn="ctr"/>
            <a:endParaRPr lang="en-US" i="1" dirty="0" smtClean="0">
              <a:solidFill>
                <a:srgbClr val="004821"/>
              </a:solidFill>
            </a:endParaRPr>
          </a:p>
          <a:p>
            <a:pPr algn="ctr"/>
            <a:endParaRPr lang="en-US" i="1" dirty="0" smtClean="0">
              <a:solidFill>
                <a:srgbClr val="004821"/>
              </a:solidFill>
            </a:endParaRPr>
          </a:p>
          <a:p>
            <a:endParaRPr lang="en-US" dirty="0" smtClean="0"/>
          </a:p>
          <a:p>
            <a:pPr algn="ctr"/>
            <a:endParaRPr lang="en-ZA" b="1" i="1" dirty="0" smtClean="0">
              <a:solidFill>
                <a:srgbClr val="004821"/>
              </a:solidFill>
            </a:endParaRP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56</a:t>
            </a:fld>
            <a:endParaRPr lang="en-ZA"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HEAL THEIR LAND</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p>
            <a:r>
              <a:rPr lang="en-GB" b="0" dirty="0" smtClean="0"/>
              <a:t>When we obey </a:t>
            </a:r>
            <a:r>
              <a:rPr lang="he-IL" dirty="0" smtClean="0"/>
              <a:t>יהוה</a:t>
            </a:r>
            <a:r>
              <a:rPr lang="en-GB" b="0" dirty="0" smtClean="0"/>
              <a:t> by walking in what He instructs us and teaches us to do, then we come into agreement with His original Kingdom order in the universe that has been that way since the beginning of time (Luke 1:1-3). </a:t>
            </a:r>
          </a:p>
          <a:p>
            <a:pPr algn="just"/>
            <a:endParaRPr lang="en-GB" b="0" dirty="0" smtClean="0"/>
          </a:p>
          <a:p>
            <a:pPr algn="just"/>
            <a:r>
              <a:rPr lang="en-GB" b="0" dirty="0" smtClean="0"/>
              <a:t>Religious Jews and many believing Messianic recite the </a:t>
            </a:r>
            <a:r>
              <a:rPr lang="en-GB" b="0" i="1" dirty="0" err="1" smtClean="0"/>
              <a:t>Shema</a:t>
            </a:r>
            <a:r>
              <a:rPr lang="en-GB" b="0" dirty="0" smtClean="0"/>
              <a:t> scriptures in their daily prayers as a declaration of faith. In doing this they are agreeing to come under the headship of Messiah and walk in obedience to His ways </a:t>
            </a:r>
            <a:r>
              <a:rPr lang="en-GB" b="0" i="1" dirty="0" smtClean="0"/>
              <a:t>everyday</a:t>
            </a:r>
            <a:r>
              <a:rPr lang="en-GB" b="0" dirty="0" smtClean="0"/>
              <a:t>.</a:t>
            </a:r>
          </a:p>
          <a:p>
            <a:pPr algn="just"/>
            <a:endParaRPr lang="en-ZA" b="0" dirty="0" smtClean="0"/>
          </a:p>
          <a:p>
            <a:pPr algn="ctr"/>
            <a:r>
              <a:rPr lang="en-ZA" i="1" dirty="0" smtClean="0">
                <a:solidFill>
                  <a:srgbClr val="004821"/>
                </a:solidFill>
              </a:rPr>
              <a:t>and My people upon whom My Name is called, shall humble themselves, and pray and seek My face, and turn from their evil ways, then I shall hear from the heavens, and forgive their sin and heal their land. </a:t>
            </a:r>
            <a:r>
              <a:rPr lang="en-ZA" b="1" i="1" dirty="0" smtClean="0">
                <a:solidFill>
                  <a:srgbClr val="004821"/>
                </a:solidFill>
              </a:rPr>
              <a:t>(2 Chronicles 7:14)</a:t>
            </a:r>
          </a:p>
          <a:p>
            <a:endParaRPr lang="en-ZA" dirty="0" smtClean="0"/>
          </a:p>
          <a:p>
            <a:endParaRPr lang="en-ZA"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HAFTARAT VA’ETCHANAN </a:t>
            </a:r>
            <a:br>
              <a:rPr lang="en-ZA" smtClean="0"/>
            </a:br>
            <a:r>
              <a:rPr lang="en-ZA" smtClean="0"/>
              <a:t>(PROPHETIC PORTION)</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“Comfort, comfort My people!” says your Elohim. “Speak to the heart of </a:t>
            </a:r>
            <a:r>
              <a:rPr lang="en-ZA" i="1" dirty="0" err="1" smtClean="0">
                <a:solidFill>
                  <a:srgbClr val="004821"/>
                </a:solidFill>
              </a:rPr>
              <a:t>Yerushalayim</a:t>
            </a:r>
            <a:r>
              <a:rPr lang="en-ZA" i="1" dirty="0" smtClean="0">
                <a:solidFill>
                  <a:srgbClr val="004821"/>
                </a:solidFill>
              </a:rPr>
              <a:t>, and cry out to her, that her hard service is completed, that her crookedness is pardoned, that she has received from the hand of </a:t>
            </a:r>
            <a:r>
              <a:rPr lang="he-IL" i="1" dirty="0" smtClean="0">
                <a:solidFill>
                  <a:srgbClr val="004821"/>
                </a:solidFill>
              </a:rPr>
              <a:t>יהוה</a:t>
            </a:r>
            <a:r>
              <a:rPr lang="en-US" i="1" dirty="0" smtClean="0">
                <a:solidFill>
                  <a:srgbClr val="004821"/>
                </a:solidFill>
              </a:rPr>
              <a:t> double for all her sins.” </a:t>
            </a:r>
            <a:r>
              <a:rPr lang="en-US" b="1" i="1" dirty="0" smtClean="0">
                <a:solidFill>
                  <a:srgbClr val="004821"/>
                </a:solidFill>
              </a:rPr>
              <a:t>(Isaiah 40:1-2)</a:t>
            </a:r>
          </a:p>
          <a:p>
            <a:r>
              <a:rPr lang="en-ZA" dirty="0" smtClean="0"/>
              <a:t>This Shabbat is called the Sabbath of Comfort, </a:t>
            </a:r>
            <a:r>
              <a:rPr lang="en-ZA" i="1" dirty="0" smtClean="0"/>
              <a:t>“Shabbat </a:t>
            </a:r>
            <a:r>
              <a:rPr lang="en-ZA" i="1" dirty="0" err="1" smtClean="0"/>
              <a:t>Nachamu</a:t>
            </a:r>
            <a:r>
              <a:rPr lang="en-ZA" i="1" dirty="0" smtClean="0"/>
              <a:t>,”</a:t>
            </a:r>
            <a:r>
              <a:rPr lang="en-ZA" dirty="0" smtClean="0"/>
              <a:t> the first of seven </a:t>
            </a:r>
            <a:r>
              <a:rPr lang="en-ZA" dirty="0" err="1" smtClean="0"/>
              <a:t>haftarahs</a:t>
            </a:r>
            <a:r>
              <a:rPr lang="en-ZA" dirty="0" smtClean="0"/>
              <a:t> of consolation that lead up to the holiday of Rosh Hashanah (Jewish New Year).</a:t>
            </a:r>
          </a:p>
          <a:p>
            <a:r>
              <a:rPr lang="en-US" dirty="0" smtClean="0"/>
              <a:t>Because the prophetic reading for </a:t>
            </a:r>
            <a:r>
              <a:rPr lang="en-US" dirty="0" err="1" smtClean="0"/>
              <a:t>Parsha</a:t>
            </a:r>
            <a:r>
              <a:rPr lang="en-US" dirty="0" smtClean="0"/>
              <a:t> </a:t>
            </a:r>
            <a:r>
              <a:rPr lang="en-US" dirty="0" err="1" smtClean="0"/>
              <a:t>Va'etchanan</a:t>
            </a:r>
            <a:r>
              <a:rPr lang="en-US" dirty="0" smtClean="0"/>
              <a:t> follows </a:t>
            </a:r>
            <a:r>
              <a:rPr lang="en-US" dirty="0" err="1" smtClean="0"/>
              <a:t>Tisha</a:t>
            </a:r>
            <a:r>
              <a:rPr lang="en-US" dirty="0" smtClean="0"/>
              <a:t> </a:t>
            </a:r>
            <a:r>
              <a:rPr lang="en-US" dirty="0" err="1" smtClean="0"/>
              <a:t>B’Av</a:t>
            </a:r>
            <a:r>
              <a:rPr lang="en-US" dirty="0" smtClean="0"/>
              <a:t>, a time of severe judgment against Israel, God's message of comfort and encouragement to His people, Israel, through the prophet Isaiah is read. </a:t>
            </a:r>
            <a:r>
              <a:rPr lang="en-ZA" dirty="0" smtClean="0"/>
              <a:t>All those who love Jerusalem are commanded to comfort Israel.</a:t>
            </a:r>
          </a:p>
          <a:p>
            <a:pPr algn="ctr"/>
            <a:r>
              <a:rPr lang="en-ZA" i="1" dirty="0" smtClean="0">
                <a:solidFill>
                  <a:srgbClr val="004821"/>
                </a:solidFill>
              </a:rPr>
              <a:t>You who bring good news to </a:t>
            </a:r>
            <a:r>
              <a:rPr lang="en-ZA" i="1" dirty="0" err="1" smtClean="0">
                <a:solidFill>
                  <a:srgbClr val="004821"/>
                </a:solidFill>
              </a:rPr>
              <a:t>Tsiyon</a:t>
            </a:r>
            <a:r>
              <a:rPr lang="en-ZA" i="1" dirty="0" smtClean="0">
                <a:solidFill>
                  <a:srgbClr val="004821"/>
                </a:solidFill>
              </a:rPr>
              <a:t>, get up into the high mountain. You who bring good news to </a:t>
            </a:r>
            <a:r>
              <a:rPr lang="en-ZA" i="1" dirty="0" err="1" smtClean="0">
                <a:solidFill>
                  <a:srgbClr val="004821"/>
                </a:solidFill>
              </a:rPr>
              <a:t>Yerushalayim</a:t>
            </a:r>
            <a:r>
              <a:rPr lang="en-ZA" i="1" dirty="0" smtClean="0">
                <a:solidFill>
                  <a:srgbClr val="004821"/>
                </a:solidFill>
              </a:rPr>
              <a:t>, lift up your voice with strength, lift it up, be not afraid. Say to the cities of </a:t>
            </a:r>
            <a:r>
              <a:rPr lang="en-ZA" i="1" dirty="0" err="1" smtClean="0">
                <a:solidFill>
                  <a:srgbClr val="004821"/>
                </a:solidFill>
              </a:rPr>
              <a:t>Yehuḏah</a:t>
            </a:r>
            <a:r>
              <a:rPr lang="en-ZA" i="1" dirty="0" smtClean="0">
                <a:solidFill>
                  <a:srgbClr val="004821"/>
                </a:solidFill>
              </a:rPr>
              <a:t>, “See your Elohim!” </a:t>
            </a:r>
            <a:r>
              <a:rPr lang="en-ZA" b="1" i="1" dirty="0" smtClean="0">
                <a:solidFill>
                  <a:srgbClr val="004821"/>
                </a:solidFill>
              </a:rPr>
              <a:t>(Isaiah 40:9)</a:t>
            </a:r>
          </a:p>
          <a:p>
            <a:endParaRPr lang="en-ZA" dirty="0" smtClean="0"/>
          </a:p>
        </p:txBody>
      </p:sp>
      <p:sp>
        <p:nvSpPr>
          <p:cNvPr id="4" name="Slide Number Placeholder 3"/>
          <p:cNvSpPr>
            <a:spLocks noGrp="1"/>
          </p:cNvSpPr>
          <p:nvPr>
            <p:ph type="sldNum" sz="quarter" idx="12"/>
          </p:nvPr>
        </p:nvSpPr>
        <p:spPr/>
        <p:txBody>
          <a:bodyPr/>
          <a:lstStyle/>
          <a:p>
            <a:fld id="{715B7D16-8FAD-4D2D-B977-107333E7495D}" type="slidenum">
              <a:rPr lang="en-ZA" smtClean="0"/>
              <a:pPr/>
              <a:t>58</a:t>
            </a:fld>
            <a:endParaRPr lang="en-ZA"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TISHA B’AV</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The saddest day in Jewish history:</a:t>
            </a:r>
          </a:p>
          <a:p>
            <a:pPr marL="268288" indent="-268288">
              <a:lnSpc>
                <a:spcPts val="2300"/>
              </a:lnSpc>
              <a:buFont typeface="Arial" pitchFamily="34" charset="0"/>
              <a:buChar char="•"/>
            </a:pPr>
            <a:r>
              <a:rPr lang="en-ZA" dirty="0" smtClean="0"/>
              <a:t>In 586 BC, Solomon’s Temple (the First Temple) was destroyed on </a:t>
            </a:r>
            <a:r>
              <a:rPr lang="en-ZA" dirty="0" err="1" smtClean="0"/>
              <a:t>Tisha</a:t>
            </a:r>
            <a:r>
              <a:rPr lang="en-ZA" dirty="0" smtClean="0"/>
              <a:t> </a:t>
            </a:r>
            <a:r>
              <a:rPr lang="en-ZA" dirty="0" err="1" smtClean="0"/>
              <a:t>B'Av</a:t>
            </a:r>
            <a:r>
              <a:rPr lang="en-ZA" dirty="0" smtClean="0"/>
              <a:t> by the Babylonians, who sent the Jews into the Babylonian exile.</a:t>
            </a:r>
          </a:p>
          <a:p>
            <a:pPr marL="268288" indent="-268288">
              <a:lnSpc>
                <a:spcPts val="2300"/>
              </a:lnSpc>
              <a:buFont typeface="Arial" pitchFamily="34" charset="0"/>
              <a:buChar char="•"/>
            </a:pPr>
            <a:r>
              <a:rPr lang="en-ZA" dirty="0" smtClean="0"/>
              <a:t>In 70 CE, Herod’s Temple (the Second Temple) was destroyed  on </a:t>
            </a:r>
            <a:r>
              <a:rPr lang="en-ZA" dirty="0" err="1" smtClean="0"/>
              <a:t>Tisha</a:t>
            </a:r>
            <a:r>
              <a:rPr lang="en-ZA" dirty="0" smtClean="0"/>
              <a:t> </a:t>
            </a:r>
            <a:r>
              <a:rPr lang="en-ZA" dirty="0" err="1" smtClean="0"/>
              <a:t>B'Av</a:t>
            </a:r>
            <a:r>
              <a:rPr lang="en-ZA" dirty="0" smtClean="0"/>
              <a:t> by the Romans</a:t>
            </a:r>
          </a:p>
          <a:p>
            <a:pPr marL="268288" indent="-268288">
              <a:lnSpc>
                <a:spcPts val="2300"/>
              </a:lnSpc>
              <a:buFont typeface="Arial" pitchFamily="34" charset="0"/>
              <a:buChar char="•"/>
            </a:pPr>
            <a:r>
              <a:rPr lang="en-ZA" dirty="0" smtClean="0"/>
              <a:t>In AD 132, the Romans crushed Bar </a:t>
            </a:r>
            <a:r>
              <a:rPr lang="en-ZA" dirty="0" err="1" smtClean="0"/>
              <a:t>Kokhba's</a:t>
            </a:r>
            <a:r>
              <a:rPr lang="en-ZA" dirty="0" smtClean="0"/>
              <a:t> revolt and destroyed the city of </a:t>
            </a:r>
            <a:r>
              <a:rPr lang="en-ZA" dirty="0" err="1" smtClean="0"/>
              <a:t>Betar</a:t>
            </a:r>
            <a:r>
              <a:rPr lang="en-ZA" dirty="0" smtClean="0"/>
              <a:t>, killing over 100,000 Jews.</a:t>
            </a:r>
          </a:p>
          <a:p>
            <a:pPr marL="268288" indent="-268288">
              <a:lnSpc>
                <a:spcPts val="2300"/>
              </a:lnSpc>
              <a:buFont typeface="Arial" pitchFamily="34" charset="0"/>
              <a:buChar char="•"/>
            </a:pPr>
            <a:r>
              <a:rPr lang="en-ZA" dirty="0" smtClean="0"/>
              <a:t>In AD 133, following the Roman siege of Jerusalem, the Roman</a:t>
            </a:r>
            <a:br>
              <a:rPr lang="en-ZA" dirty="0" smtClean="0"/>
            </a:br>
            <a:r>
              <a:rPr lang="en-ZA" dirty="0" smtClean="0"/>
              <a:t>commander </a:t>
            </a:r>
            <a:r>
              <a:rPr lang="en-ZA" dirty="0" err="1" smtClean="0"/>
              <a:t>Turnus</a:t>
            </a:r>
            <a:r>
              <a:rPr lang="en-ZA" dirty="0" smtClean="0"/>
              <a:t> Rufus </a:t>
            </a:r>
            <a:r>
              <a:rPr lang="en-ZA" dirty="0" err="1" smtClean="0"/>
              <a:t>plowed</a:t>
            </a:r>
            <a:r>
              <a:rPr lang="en-ZA" dirty="0" smtClean="0"/>
              <a:t> the Temple site and surrounding area.</a:t>
            </a:r>
          </a:p>
          <a:p>
            <a:pPr marL="268288" indent="-268288">
              <a:lnSpc>
                <a:spcPts val="2300"/>
              </a:lnSpc>
              <a:buFont typeface="Arial" pitchFamily="34" charset="0"/>
              <a:buChar char="•"/>
            </a:pPr>
            <a:r>
              <a:rPr lang="en-ZA" dirty="0" smtClean="0"/>
              <a:t>In 1095, the First Crusade was declared by Pope Urban II, killing</a:t>
            </a:r>
            <a:br>
              <a:rPr lang="en-ZA" dirty="0" smtClean="0"/>
            </a:br>
            <a:r>
              <a:rPr lang="en-ZA" dirty="0" smtClean="0"/>
              <a:t>10,000 Jews in its first month and annihilating Jewish communities in France and the Rhineland.</a:t>
            </a:r>
          </a:p>
          <a:p>
            <a:pPr marL="268288" indent="-268288">
              <a:lnSpc>
                <a:spcPts val="2300"/>
              </a:lnSpc>
              <a:buFont typeface="Arial" pitchFamily="34" charset="0"/>
              <a:buChar char="•"/>
            </a:pPr>
            <a:r>
              <a:rPr lang="en-ZA" dirty="0" smtClean="0"/>
              <a:t>In 1290, King Edward I issued an edict expelling all Jews from England.</a:t>
            </a:r>
          </a:p>
          <a:p>
            <a:pPr marL="268288" indent="-268288">
              <a:lnSpc>
                <a:spcPts val="2300"/>
              </a:lnSpc>
              <a:buFont typeface="Arial" pitchFamily="34" charset="0"/>
              <a:buChar char="•"/>
            </a:pPr>
            <a:endParaRPr lang="en-ZA" dirty="0" smtClean="0"/>
          </a:p>
          <a:p>
            <a:pPr marL="268288" indent="-268288">
              <a:lnSpc>
                <a:spcPts val="2300"/>
              </a:lnSpc>
              <a:buFont typeface="Arial" pitchFamily="34" charset="0"/>
              <a:buChar char="•"/>
            </a:pPr>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59</a:t>
            </a:fld>
            <a:endParaRPr lang="en-ZA"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AND I PLEADED</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“And I pleaded with </a:t>
            </a:r>
            <a:r>
              <a:rPr lang="he-IL" sz="2400" i="1" dirty="0" smtClean="0">
                <a:solidFill>
                  <a:srgbClr val="004821"/>
                </a:solidFill>
              </a:rPr>
              <a:t>יהוה</a:t>
            </a:r>
            <a:r>
              <a:rPr lang="en-US" sz="2400" i="1" dirty="0" smtClean="0">
                <a:solidFill>
                  <a:srgbClr val="004821"/>
                </a:solidFill>
              </a:rPr>
              <a:t> at that time, saying, </a:t>
            </a:r>
            <a:r>
              <a:rPr lang="en-ZA" sz="2400" i="1" dirty="0" smtClean="0">
                <a:solidFill>
                  <a:srgbClr val="004821"/>
                </a:solidFill>
              </a:rPr>
              <a:t>(Deuteronomy 3:23)</a:t>
            </a:r>
          </a:p>
          <a:p>
            <a:r>
              <a:rPr lang="en-ZA" sz="2400" i="1" dirty="0" smtClean="0"/>
              <a:t> “and I pleaded”, </a:t>
            </a:r>
            <a:r>
              <a:rPr lang="en-ZA" sz="2400" dirty="0" smtClean="0"/>
              <a:t>would be better translated </a:t>
            </a:r>
            <a:r>
              <a:rPr lang="en-ZA" sz="2400" i="1" dirty="0" smtClean="0"/>
              <a:t>as “and I beseeched” or “and I entreated”.  </a:t>
            </a:r>
            <a:r>
              <a:rPr lang="en-ZA" sz="2400" dirty="0" smtClean="0"/>
              <a:t>The word </a:t>
            </a:r>
            <a:r>
              <a:rPr lang="en-ZA" sz="2400" i="1" dirty="0" smtClean="0"/>
              <a:t>“pleaded” </a:t>
            </a:r>
            <a:r>
              <a:rPr lang="en-ZA" sz="2400" dirty="0" smtClean="0"/>
              <a:t>gives the idea that Moshe was </a:t>
            </a:r>
            <a:r>
              <a:rPr lang="en-ZA" sz="2400" i="1" dirty="0" smtClean="0"/>
              <a:t>“begging” </a:t>
            </a:r>
            <a:r>
              <a:rPr lang="en-ZA" sz="2400" dirty="0" smtClean="0"/>
              <a:t>for permission to go into the Land. </a:t>
            </a:r>
          </a:p>
          <a:p>
            <a:r>
              <a:rPr lang="en-ZA" sz="2400" dirty="0" smtClean="0"/>
              <a:t>The word used for </a:t>
            </a:r>
            <a:r>
              <a:rPr lang="en-ZA" sz="2400" i="1" dirty="0" smtClean="0"/>
              <a:t>“beseeched” </a:t>
            </a:r>
            <a:r>
              <a:rPr lang="en-ZA" sz="2400" dirty="0" smtClean="0"/>
              <a:t>or </a:t>
            </a:r>
            <a:r>
              <a:rPr lang="en-ZA" sz="2400" i="1" dirty="0" smtClean="0"/>
              <a:t>“entreated” </a:t>
            </a:r>
            <a:r>
              <a:rPr lang="en-ZA" sz="2400" dirty="0" smtClean="0"/>
              <a:t>is </a:t>
            </a:r>
            <a:r>
              <a:rPr lang="en-ZA" sz="2400" i="1" dirty="0" smtClean="0"/>
              <a:t>“</a:t>
            </a:r>
            <a:r>
              <a:rPr lang="en-ZA" sz="2400" i="1" dirty="0" err="1" smtClean="0"/>
              <a:t>chanan</a:t>
            </a:r>
            <a:r>
              <a:rPr lang="en-ZA" sz="2400" i="1" dirty="0" smtClean="0"/>
              <a:t>”, </a:t>
            </a:r>
            <a:r>
              <a:rPr lang="en-ZA" sz="2400" dirty="0" smtClean="0"/>
              <a:t>and is from the root word </a:t>
            </a:r>
            <a:r>
              <a:rPr lang="en-ZA" sz="2400" i="1" dirty="0" smtClean="0"/>
              <a:t>“</a:t>
            </a:r>
            <a:r>
              <a:rPr lang="en-ZA" sz="2400" i="1" dirty="0" err="1" smtClean="0"/>
              <a:t>chen</a:t>
            </a:r>
            <a:r>
              <a:rPr lang="en-ZA" sz="2400" i="1" dirty="0" smtClean="0"/>
              <a:t>” </a:t>
            </a:r>
            <a:r>
              <a:rPr lang="en-ZA" sz="2400" dirty="0" smtClean="0"/>
              <a:t>which means </a:t>
            </a:r>
            <a:r>
              <a:rPr lang="en-ZA" sz="2400" i="1" dirty="0" smtClean="0"/>
              <a:t>“grace” or “</a:t>
            </a:r>
            <a:r>
              <a:rPr lang="en-ZA" sz="2400" i="1" dirty="0" err="1" smtClean="0"/>
              <a:t>favor</a:t>
            </a:r>
            <a:r>
              <a:rPr lang="en-ZA" sz="2400" i="1" dirty="0" smtClean="0"/>
              <a:t>” </a:t>
            </a:r>
            <a:r>
              <a:rPr lang="en-ZA" sz="2400" dirty="0" smtClean="0"/>
              <a:t>thus Moses is </a:t>
            </a:r>
            <a:r>
              <a:rPr lang="en-ZA" sz="2400" i="1" dirty="0" smtClean="0"/>
              <a:t>“entreating” for “grace” or “favour” </a:t>
            </a:r>
            <a:r>
              <a:rPr lang="en-ZA" sz="2400" dirty="0" smtClean="0"/>
              <a:t>from </a:t>
            </a:r>
            <a:r>
              <a:rPr lang="he-IL" sz="2400" dirty="0" smtClean="0"/>
              <a:t>יהוה</a:t>
            </a:r>
            <a:r>
              <a:rPr lang="en-ZA" sz="2400" dirty="0" smtClean="0"/>
              <a:t> so that he might be allowed into the Land. </a:t>
            </a:r>
          </a:p>
          <a:p>
            <a:r>
              <a:rPr lang="en-ZA" sz="2400" dirty="0" smtClean="0"/>
              <a:t>The rabbis explain that since </a:t>
            </a:r>
            <a:r>
              <a:rPr lang="en-ZA" sz="2400" dirty="0" err="1" smtClean="0"/>
              <a:t>B’nei</a:t>
            </a:r>
            <a:r>
              <a:rPr lang="en-ZA" sz="2400" dirty="0" smtClean="0"/>
              <a:t> Israel, under Moshe, had just defeated </a:t>
            </a:r>
            <a:r>
              <a:rPr lang="en-ZA" sz="2400" dirty="0" err="1" smtClean="0"/>
              <a:t>Sihon</a:t>
            </a:r>
            <a:r>
              <a:rPr lang="en-ZA" sz="2400" dirty="0" smtClean="0"/>
              <a:t> and </a:t>
            </a:r>
            <a:r>
              <a:rPr lang="en-ZA" sz="2400" dirty="0" err="1" smtClean="0"/>
              <a:t>Og</a:t>
            </a:r>
            <a:r>
              <a:rPr lang="en-ZA" sz="2400" dirty="0" smtClean="0"/>
              <a:t> (Amorite kings), and since their kingdoms (while on the east side of the </a:t>
            </a:r>
            <a:r>
              <a:rPr lang="en-ZA" sz="2400" dirty="0" err="1" smtClean="0"/>
              <a:t>Yarden</a:t>
            </a:r>
            <a:r>
              <a:rPr lang="en-ZA" sz="2400" dirty="0" smtClean="0"/>
              <a:t>, or Jordan) were part of the land promised to Abraham, Yitzhak and </a:t>
            </a:r>
            <a:r>
              <a:rPr lang="en-ZA" sz="2400" dirty="0" err="1" smtClean="0"/>
              <a:t>Ya’aqob</a:t>
            </a:r>
            <a:r>
              <a:rPr lang="en-ZA" sz="2400" dirty="0" smtClean="0"/>
              <a:t>, that perhaps </a:t>
            </a:r>
            <a:r>
              <a:rPr lang="he-IL" sz="2400" dirty="0" smtClean="0"/>
              <a:t>יהוה</a:t>
            </a:r>
            <a:r>
              <a:rPr lang="en-ZA" sz="2400" dirty="0" smtClean="0"/>
              <a:t> had changed His mind, or could be </a:t>
            </a:r>
            <a:r>
              <a:rPr lang="en-ZA" sz="2400" i="1" dirty="0" smtClean="0"/>
              <a:t>“entreated” </a:t>
            </a:r>
            <a:r>
              <a:rPr lang="en-ZA" sz="2400" dirty="0" smtClean="0"/>
              <a:t>to change His decree. But, this was not the case. </a:t>
            </a:r>
          </a:p>
          <a:p>
            <a:r>
              <a:rPr lang="en-ZA" sz="2400" dirty="0" smtClean="0"/>
              <a:t>The numeric value of the letters in </a:t>
            </a:r>
            <a:r>
              <a:rPr lang="en-ZA" sz="2400" i="1" dirty="0" smtClean="0"/>
              <a:t>“</a:t>
            </a:r>
            <a:r>
              <a:rPr lang="en-ZA" sz="2400" i="1" dirty="0" err="1" smtClean="0"/>
              <a:t>Va’et</a:t>
            </a:r>
            <a:r>
              <a:rPr lang="en-ZA" sz="2400" i="1" dirty="0" smtClean="0"/>
              <a:t> </a:t>
            </a:r>
            <a:r>
              <a:rPr lang="en-ZA" sz="2400" i="1" dirty="0" err="1" smtClean="0"/>
              <a:t>chanan</a:t>
            </a:r>
            <a:r>
              <a:rPr lang="en-ZA" sz="2400" i="1" dirty="0" smtClean="0"/>
              <a:t>” </a:t>
            </a:r>
            <a:r>
              <a:rPr lang="en-ZA" sz="2400" dirty="0" smtClean="0"/>
              <a:t>(</a:t>
            </a:r>
            <a:r>
              <a:rPr lang="en-ZA" sz="2400" dirty="0" err="1" smtClean="0"/>
              <a:t>vav</a:t>
            </a:r>
            <a:r>
              <a:rPr lang="en-ZA" sz="2400" dirty="0" smtClean="0"/>
              <a:t>-aleph-</a:t>
            </a:r>
            <a:r>
              <a:rPr lang="en-ZA" sz="2400" dirty="0" err="1" smtClean="0"/>
              <a:t>tav</a:t>
            </a:r>
            <a:r>
              <a:rPr lang="en-ZA" sz="2400" dirty="0" smtClean="0"/>
              <a:t>-</a:t>
            </a:r>
            <a:r>
              <a:rPr lang="en-ZA" sz="2400" dirty="0" err="1" smtClean="0"/>
              <a:t>chet</a:t>
            </a:r>
            <a:r>
              <a:rPr lang="en-ZA" sz="2400" dirty="0" smtClean="0"/>
              <a:t>-nun-nun) is 515 which equals the value of the Hebrew word </a:t>
            </a:r>
            <a:r>
              <a:rPr lang="en-ZA" sz="2400" i="1" dirty="0" smtClean="0"/>
              <a:t>“</a:t>
            </a:r>
            <a:r>
              <a:rPr lang="en-ZA" sz="2400" i="1" dirty="0" err="1" smtClean="0"/>
              <a:t>yiqahat</a:t>
            </a:r>
            <a:r>
              <a:rPr lang="en-ZA" sz="2400" i="1" dirty="0" smtClean="0"/>
              <a:t>” </a:t>
            </a:r>
            <a:r>
              <a:rPr lang="en-ZA" sz="2400" dirty="0" smtClean="0"/>
              <a:t>(</a:t>
            </a:r>
            <a:r>
              <a:rPr lang="en-ZA" sz="2400" dirty="0" err="1" smtClean="0"/>
              <a:t>yud</a:t>
            </a:r>
            <a:r>
              <a:rPr lang="en-ZA" sz="2400" dirty="0" smtClean="0"/>
              <a:t>-</a:t>
            </a:r>
            <a:r>
              <a:rPr lang="en-ZA" sz="2400" dirty="0" err="1" smtClean="0"/>
              <a:t>kuf</a:t>
            </a:r>
            <a:r>
              <a:rPr lang="en-ZA" sz="2400" dirty="0" smtClean="0"/>
              <a:t>-hey-</a:t>
            </a:r>
            <a:r>
              <a:rPr lang="en-ZA" sz="2400" dirty="0" err="1" smtClean="0"/>
              <a:t>tav</a:t>
            </a:r>
            <a:r>
              <a:rPr lang="en-ZA" sz="2400" dirty="0" smtClean="0"/>
              <a:t>) which means </a:t>
            </a:r>
            <a:r>
              <a:rPr lang="en-ZA" sz="2400" i="1" dirty="0" smtClean="0"/>
              <a:t>“to submit”. </a:t>
            </a:r>
          </a:p>
          <a:p>
            <a:endParaRPr lang="en-ZA" dirty="0" smtClean="0"/>
          </a:p>
          <a:p>
            <a:endParaRPr lang="en-ZA" dirty="0" smtClean="0"/>
          </a:p>
          <a:p>
            <a:pPr lvl="0"/>
            <a:endParaRPr lang="en-ZA"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TISHA B’AV</a:t>
            </a:r>
            <a:endParaRPr lang="en-ZA" dirty="0"/>
          </a:p>
        </p:txBody>
      </p:sp>
      <p:sp>
        <p:nvSpPr>
          <p:cNvPr id="3" name="Content Placeholder 2"/>
          <p:cNvSpPr>
            <a:spLocks noGrp="1"/>
          </p:cNvSpPr>
          <p:nvPr>
            <p:ph idx="1"/>
          </p:nvPr>
        </p:nvSpPr>
        <p:spPr/>
        <p:txBody>
          <a:bodyPr/>
          <a:lstStyle/>
          <a:p>
            <a:pPr marL="268288" indent="-268288">
              <a:buFont typeface="Arial" pitchFamily="34" charset="0"/>
              <a:buChar char="•"/>
            </a:pPr>
            <a:r>
              <a:rPr lang="en-ZA" dirty="0" smtClean="0"/>
              <a:t>In 1492, an edict of expulsion of the Jews in Spain was carried out.</a:t>
            </a:r>
          </a:p>
          <a:p>
            <a:pPr marL="268288" indent="-268288">
              <a:buFont typeface="Arial" pitchFamily="34" charset="0"/>
              <a:buChar char="•"/>
            </a:pPr>
            <a:r>
              <a:rPr lang="en-ZA" dirty="0" smtClean="0"/>
              <a:t>In 1914, World War I broke out, setting the stage for the later devastation of World War II and the Holocaust.</a:t>
            </a:r>
          </a:p>
          <a:p>
            <a:pPr marL="268288" indent="-268288">
              <a:buFont typeface="Arial" pitchFamily="34" charset="0"/>
              <a:buChar char="•"/>
            </a:pPr>
            <a:r>
              <a:rPr lang="en-ZA" dirty="0" smtClean="0"/>
              <a:t>In 1942, on the eve of </a:t>
            </a:r>
            <a:r>
              <a:rPr lang="en-ZA" dirty="0" err="1" smtClean="0"/>
              <a:t>Tisha</a:t>
            </a:r>
            <a:r>
              <a:rPr lang="en-ZA" dirty="0" smtClean="0"/>
              <a:t> </a:t>
            </a:r>
            <a:r>
              <a:rPr lang="en-ZA" dirty="0" err="1" smtClean="0"/>
              <a:t>B'Av</a:t>
            </a:r>
            <a:r>
              <a:rPr lang="en-ZA" dirty="0" smtClean="0"/>
              <a:t>, the mass deportation of Jews from the Warsaw Ghetto to Hitler’s Treblinka death camp began.</a:t>
            </a:r>
          </a:p>
          <a:p>
            <a:pPr marL="268288" indent="-268288">
              <a:buFont typeface="Arial" pitchFamily="34" charset="0"/>
              <a:buChar char="•"/>
            </a:pPr>
            <a:r>
              <a:rPr lang="en-ZA" dirty="0" smtClean="0"/>
              <a:t>In 1994, the bombing of the Jewish community centre in Buenos Aires killed 86 and wounded 300 others.</a:t>
            </a:r>
          </a:p>
          <a:p>
            <a:pPr marL="268288" indent="-268288">
              <a:buFont typeface="Arial" pitchFamily="34" charset="0"/>
              <a:buChar char="•"/>
            </a:pPr>
            <a:r>
              <a:rPr lang="en-ZA" dirty="0" smtClean="0"/>
              <a:t>In 2005, more than 8,500 Jewish residents were expelled from Gaza as part of Israel’s ill-fated Disengagement Plan, a desperate bid for peace designed to further relations with Palestinian Arabs.  </a:t>
            </a:r>
          </a:p>
          <a:p>
            <a:pPr marL="268288" indent="-268288">
              <a:buFont typeface="Arial" pitchFamily="34" charset="0"/>
              <a:buChar char="•"/>
            </a:pPr>
            <a:endParaRPr lang="en-ZA" dirty="0" smtClean="0"/>
          </a:p>
          <a:p>
            <a:pPr marL="268288" indent="-268288">
              <a:buFont typeface="Arial" pitchFamily="34" charset="0"/>
              <a:buChar char="•"/>
            </a:pPr>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60</a:t>
            </a:fld>
            <a:endParaRPr lang="en-ZA"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PROMISED LAND</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‘O Master </a:t>
            </a:r>
            <a:r>
              <a:rPr lang="he-IL" sz="2400" i="1" dirty="0" smtClean="0">
                <a:solidFill>
                  <a:srgbClr val="004821"/>
                </a:solidFill>
              </a:rPr>
              <a:t>יהוה</a:t>
            </a:r>
            <a:r>
              <a:rPr lang="en-ZA" sz="2400" i="1" dirty="0" smtClean="0">
                <a:solidFill>
                  <a:srgbClr val="004821"/>
                </a:solidFill>
              </a:rPr>
              <a:t>, You have begun to show Your servant Your greatness and Your strong hand, for who is a mighty one in the heavens or on earth who does according to Your works and according to Your might</a:t>
            </a:r>
            <a:r>
              <a:rPr lang="en-ZA" sz="2400" b="1" i="1" dirty="0" smtClean="0">
                <a:solidFill>
                  <a:srgbClr val="004821"/>
                </a:solidFill>
              </a:rPr>
              <a:t>? (Deuteronomy 3:24)</a:t>
            </a:r>
          </a:p>
          <a:p>
            <a:r>
              <a:rPr lang="en-ZA" sz="2400" dirty="0" smtClean="0"/>
              <a:t>Moses was the greatest prophet who ever lived, who saw mighty miracles, was taught the entire Torah by </a:t>
            </a:r>
            <a:r>
              <a:rPr lang="en-ZA" sz="2400" dirty="0" err="1" smtClean="0"/>
              <a:t>HaShem</a:t>
            </a:r>
            <a:r>
              <a:rPr lang="en-ZA" sz="2400" dirty="0" smtClean="0"/>
              <a:t> Himself and had seen the manifestations of Elohim up close and personal, at the age of 120 says </a:t>
            </a:r>
            <a:r>
              <a:rPr lang="en-ZA" sz="2400" i="1" dirty="0" smtClean="0">
                <a:solidFill>
                  <a:srgbClr val="002060"/>
                </a:solidFill>
              </a:rPr>
              <a:t>"You have only begun to show Your servant Your greatness and Your strong hand."? </a:t>
            </a:r>
            <a:r>
              <a:rPr lang="en-ZA" sz="2400" dirty="0" smtClean="0"/>
              <a:t>He truly wanted to see more, to finish what was begun. </a:t>
            </a:r>
          </a:p>
          <a:p>
            <a:r>
              <a:rPr lang="en-ZA" sz="2400" i="1" dirty="0" smtClean="0">
                <a:solidFill>
                  <a:srgbClr val="004821"/>
                </a:solidFill>
              </a:rPr>
              <a:t>‘I pray, let me pass over and see the good land beyond the </a:t>
            </a:r>
            <a:r>
              <a:rPr lang="en-ZA" sz="2400" i="1" dirty="0" err="1" smtClean="0">
                <a:solidFill>
                  <a:srgbClr val="004821"/>
                </a:solidFill>
              </a:rPr>
              <a:t>Yardĕn</a:t>
            </a:r>
            <a:r>
              <a:rPr lang="en-ZA" sz="2400" i="1" dirty="0" smtClean="0">
                <a:solidFill>
                  <a:srgbClr val="004821"/>
                </a:solidFill>
              </a:rPr>
              <a:t>, this good hill country, and </a:t>
            </a:r>
            <a:r>
              <a:rPr lang="en-ZA" sz="2400" i="1" dirty="0" err="1" smtClean="0">
                <a:solidFill>
                  <a:srgbClr val="004821"/>
                </a:solidFill>
              </a:rPr>
              <a:t>Leḇanon</a:t>
            </a:r>
            <a:r>
              <a:rPr lang="en-ZA" sz="2400" i="1" dirty="0" smtClean="0">
                <a:solidFill>
                  <a:srgbClr val="004821"/>
                </a:solidFill>
              </a:rPr>
              <a:t>.’ (</a:t>
            </a:r>
            <a:r>
              <a:rPr lang="en-ZA" sz="2400" b="1" i="1" dirty="0" smtClean="0">
                <a:solidFill>
                  <a:srgbClr val="004821"/>
                </a:solidFill>
              </a:rPr>
              <a:t>Deuteronomy 3:25). </a:t>
            </a:r>
            <a:r>
              <a:rPr lang="en-ZA" sz="2400" dirty="0" smtClean="0"/>
              <a:t>Moshe literally says here; </a:t>
            </a:r>
            <a:r>
              <a:rPr lang="en-ZA" sz="2400" i="1" dirty="0" smtClean="0">
                <a:solidFill>
                  <a:srgbClr val="C00000"/>
                </a:solidFill>
              </a:rPr>
              <a:t>“May I please cross and then see the land of goodness that is over the </a:t>
            </a:r>
            <a:r>
              <a:rPr lang="en-ZA" sz="2400" i="1" dirty="0" err="1" smtClean="0">
                <a:solidFill>
                  <a:srgbClr val="C00000"/>
                </a:solidFill>
              </a:rPr>
              <a:t>Yarden</a:t>
            </a:r>
            <a:r>
              <a:rPr lang="en-ZA" sz="2400" i="1" dirty="0" smtClean="0">
                <a:solidFill>
                  <a:srgbClr val="C00000"/>
                </a:solidFill>
              </a:rPr>
              <a:t> (the other side of the revelation), the good mountain (Mt. </a:t>
            </a:r>
            <a:r>
              <a:rPr lang="en-ZA" sz="2400" i="1" dirty="0" err="1" smtClean="0">
                <a:solidFill>
                  <a:srgbClr val="C00000"/>
                </a:solidFill>
              </a:rPr>
              <a:t>Moriah</a:t>
            </a:r>
            <a:r>
              <a:rPr lang="en-ZA" sz="2400" i="1" dirty="0" smtClean="0">
                <a:solidFill>
                  <a:srgbClr val="C00000"/>
                </a:solidFill>
              </a:rPr>
              <a:t>) and the Lebanon (those purified / white)”. </a:t>
            </a:r>
            <a:r>
              <a:rPr lang="en-ZA" sz="2400" dirty="0" smtClean="0"/>
              <a:t>As Rabbi </a:t>
            </a:r>
            <a:r>
              <a:rPr lang="en-ZA" sz="2400" dirty="0" err="1" smtClean="0"/>
              <a:t>Chaim</a:t>
            </a:r>
            <a:r>
              <a:rPr lang="en-ZA" sz="2400" dirty="0" smtClean="0"/>
              <a:t> Richman writes: </a:t>
            </a:r>
            <a:r>
              <a:rPr lang="en-ZA" sz="2400" i="1" dirty="0" smtClean="0">
                <a:solidFill>
                  <a:srgbClr val="C00000"/>
                </a:solidFill>
              </a:rPr>
              <a:t>“Lebanon’ is a code word for the Holy Temple. (Lebanon, in Hebrew, </a:t>
            </a:r>
            <a:r>
              <a:rPr lang="en-ZA" sz="2400" i="1" dirty="0" err="1" smtClean="0">
                <a:solidFill>
                  <a:srgbClr val="C00000"/>
                </a:solidFill>
              </a:rPr>
              <a:t>Levanon</a:t>
            </a:r>
            <a:r>
              <a:rPr lang="en-ZA" sz="2400" i="1" dirty="0" smtClean="0">
                <a:solidFill>
                  <a:srgbClr val="C00000"/>
                </a:solidFill>
              </a:rPr>
              <a:t>, derived from the Hebrew </a:t>
            </a:r>
            <a:r>
              <a:rPr lang="en-ZA" sz="2400" i="1" dirty="0" err="1" smtClean="0">
                <a:solidFill>
                  <a:srgbClr val="C00000"/>
                </a:solidFill>
              </a:rPr>
              <a:t>lavan</a:t>
            </a:r>
            <a:r>
              <a:rPr lang="en-ZA" sz="2400" i="1" dirty="0" smtClean="0">
                <a:solidFill>
                  <a:srgbClr val="C00000"/>
                </a:solidFill>
              </a:rPr>
              <a:t>, white, refers to the purifying, whitening, power of the Holy Temple service.)” </a:t>
            </a:r>
          </a:p>
          <a:p>
            <a:endParaRPr lang="en-ZA" dirty="0" smtClean="0"/>
          </a:p>
          <a:p>
            <a:pPr lvl="0"/>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MOSES THE PROPHET</a:t>
            </a:r>
            <a:endParaRPr lang="en-ZA" dirty="0"/>
          </a:p>
        </p:txBody>
      </p:sp>
      <p:sp>
        <p:nvSpPr>
          <p:cNvPr id="3" name="Content Placeholder 2"/>
          <p:cNvSpPr>
            <a:spLocks noGrp="1"/>
          </p:cNvSpPr>
          <p:nvPr>
            <p:ph idx="1"/>
          </p:nvPr>
        </p:nvSpPr>
        <p:spPr/>
        <p:txBody>
          <a:bodyPr>
            <a:normAutofit lnSpcReduction="10000"/>
          </a:bodyPr>
          <a:lstStyle/>
          <a:p>
            <a:r>
              <a:rPr lang="he-IL" sz="2000" dirty="0" smtClean="0"/>
              <a:t>יהוה</a:t>
            </a:r>
            <a:r>
              <a:rPr lang="en-ZA" dirty="0" smtClean="0"/>
              <a:t> had shown him the pattern in heaven, of the Ark of the Covenant, the Altar, the Tent of Meeting and all its accessories and utensils. Moshe knew what was to happen in Israel. He prophesied to the Children of Israel regarding their turning away from </a:t>
            </a:r>
            <a:r>
              <a:rPr lang="he-IL" sz="2000" dirty="0" smtClean="0"/>
              <a:t>יהוה</a:t>
            </a:r>
            <a:r>
              <a:rPr lang="en-ZA" dirty="0" smtClean="0"/>
              <a:t> and His Torah and even our ultimate redemption and </a:t>
            </a:r>
            <a:r>
              <a:rPr lang="en-ZA" dirty="0" err="1" smtClean="0"/>
              <a:t>regathering</a:t>
            </a:r>
            <a:r>
              <a:rPr lang="en-ZA" dirty="0" smtClean="0"/>
              <a:t>. Moshe wanted with everything in him to go in and experience the Land and see prophecy fulfilled. </a:t>
            </a:r>
          </a:p>
          <a:p>
            <a:r>
              <a:rPr lang="he-IL" sz="2000" dirty="0" smtClean="0"/>
              <a:t>יהוה</a:t>
            </a:r>
            <a:r>
              <a:rPr lang="en-ZA" dirty="0" smtClean="0"/>
              <a:t> was angry with Moshe for the people's sake. Moshe disobeyed and did not set Elohim apart in the eyes of the people. </a:t>
            </a:r>
            <a:r>
              <a:rPr lang="he-IL" sz="2000" dirty="0" smtClean="0"/>
              <a:t>יהוה</a:t>
            </a:r>
            <a:r>
              <a:rPr lang="en-ZA" dirty="0" smtClean="0"/>
              <a:t> had no choice, but to reprove him in front of the people. If Elohim cannot be trusted to keep His own Torah, then His Word means nothing. </a:t>
            </a:r>
          </a:p>
          <a:p>
            <a:r>
              <a:rPr lang="he-IL" sz="2000" dirty="0" smtClean="0"/>
              <a:t>יהוה</a:t>
            </a:r>
            <a:r>
              <a:rPr lang="en-ZA" dirty="0" smtClean="0"/>
              <a:t> loved His friend Moshe, so He showed him from the mountain, the </a:t>
            </a:r>
            <a:r>
              <a:rPr lang="en-ZA" i="1" dirty="0" smtClean="0"/>
              <a:t>“Good Land” </a:t>
            </a:r>
            <a:r>
              <a:rPr lang="en-ZA" dirty="0" smtClean="0"/>
              <a:t>and the beyond that, the holy mountain </a:t>
            </a:r>
            <a:r>
              <a:rPr lang="en-ZA" dirty="0" err="1" smtClean="0"/>
              <a:t>Moriah</a:t>
            </a:r>
            <a:r>
              <a:rPr lang="en-ZA" dirty="0" smtClean="0"/>
              <a:t> and the Temple (the sages suggest he saw </a:t>
            </a:r>
            <a:r>
              <a:rPr lang="en-ZA" dirty="0" err="1" smtClean="0"/>
              <a:t>Mashiach’s</a:t>
            </a:r>
            <a:r>
              <a:rPr lang="en-ZA" dirty="0" smtClean="0"/>
              <a:t> Temple), the Temple Service for the purification of Israel and the fulfilment of prophecy, just as He had shown him the pattern of the </a:t>
            </a:r>
            <a:r>
              <a:rPr lang="en-ZA" dirty="0" err="1" smtClean="0"/>
              <a:t>Mishkan</a:t>
            </a:r>
            <a:r>
              <a:rPr lang="en-ZA" dirty="0" smtClean="0"/>
              <a:t> on Sinai. </a:t>
            </a:r>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PISGAH</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“But </a:t>
            </a:r>
            <a:r>
              <a:rPr lang="he-IL" i="1" dirty="0" smtClean="0">
                <a:solidFill>
                  <a:srgbClr val="004821"/>
                </a:solidFill>
              </a:rPr>
              <a:t>יהוה</a:t>
            </a:r>
            <a:r>
              <a:rPr lang="en-ZA" i="1" dirty="0" smtClean="0">
                <a:solidFill>
                  <a:srgbClr val="004821"/>
                </a:solidFill>
              </a:rPr>
              <a:t> was enraged with me, for your sake, and would not listen to me, and </a:t>
            </a:r>
            <a:r>
              <a:rPr lang="he-IL" i="1" dirty="0" smtClean="0">
                <a:solidFill>
                  <a:srgbClr val="004821"/>
                </a:solidFill>
              </a:rPr>
              <a:t>יהוה</a:t>
            </a:r>
            <a:r>
              <a:rPr lang="en-ZA" i="1" dirty="0" smtClean="0">
                <a:solidFill>
                  <a:srgbClr val="004821"/>
                </a:solidFill>
              </a:rPr>
              <a:t> said to me, ‘Enough of that! Speak no more to Me about this matter. ‘Go up to the top of Pisgah, and lift up your eyes westward, and northward, and southward, and eastward, and look with your eyes, for you do not pass over this </a:t>
            </a:r>
            <a:r>
              <a:rPr lang="en-ZA" i="1" dirty="0" err="1" smtClean="0">
                <a:solidFill>
                  <a:srgbClr val="004821"/>
                </a:solidFill>
              </a:rPr>
              <a:t>Yardĕn</a:t>
            </a:r>
            <a:r>
              <a:rPr lang="en-ZA" i="1" dirty="0" smtClean="0">
                <a:solidFill>
                  <a:srgbClr val="004821"/>
                </a:solidFill>
              </a:rPr>
              <a:t>. </a:t>
            </a:r>
            <a:r>
              <a:rPr lang="en-US" b="1" i="1" dirty="0" smtClean="0">
                <a:solidFill>
                  <a:srgbClr val="004821"/>
                </a:solidFill>
              </a:rPr>
              <a:t>(Deuteronomy 3:26-27)</a:t>
            </a:r>
          </a:p>
          <a:p>
            <a:r>
              <a:rPr lang="en-ZA" i="1" dirty="0" smtClean="0"/>
              <a:t>“Pisgah” </a:t>
            </a:r>
            <a:r>
              <a:rPr lang="en-ZA" dirty="0" smtClean="0"/>
              <a:t>is translated as “</a:t>
            </a:r>
            <a:r>
              <a:rPr lang="en-ZA" i="1" dirty="0" smtClean="0"/>
              <a:t>cleft” or “cliff”. </a:t>
            </a:r>
            <a:r>
              <a:rPr lang="en-ZA" dirty="0" smtClean="0"/>
              <a:t>It is from the root word </a:t>
            </a:r>
            <a:r>
              <a:rPr lang="en-ZA" i="1" dirty="0" smtClean="0"/>
              <a:t>“</a:t>
            </a:r>
            <a:r>
              <a:rPr lang="en-ZA" i="1" dirty="0" err="1" smtClean="0"/>
              <a:t>pasag</a:t>
            </a:r>
            <a:r>
              <a:rPr lang="en-ZA" i="1" dirty="0" smtClean="0"/>
              <a:t>” </a:t>
            </a:r>
            <a:r>
              <a:rPr lang="en-ZA" dirty="0" smtClean="0"/>
              <a:t>which is to </a:t>
            </a:r>
            <a:r>
              <a:rPr lang="en-ZA" i="1" dirty="0" smtClean="0"/>
              <a:t>“pass between” or to “divide”. </a:t>
            </a:r>
            <a:r>
              <a:rPr lang="en-ZA" dirty="0" smtClean="0"/>
              <a:t>The  same when </a:t>
            </a:r>
            <a:r>
              <a:rPr lang="he-IL" dirty="0" smtClean="0"/>
              <a:t>יהוה</a:t>
            </a:r>
            <a:r>
              <a:rPr lang="en-ZA" dirty="0" smtClean="0"/>
              <a:t> caused a deep sleep to come over Abraham and actually passed between the halves, to guarantee the covenant for the Land, as written in Genesis 15:8-21. The numeric value of the letters in “</a:t>
            </a:r>
            <a:r>
              <a:rPr lang="en-ZA" i="1" dirty="0" smtClean="0"/>
              <a:t>Pisgah” </a:t>
            </a:r>
            <a:r>
              <a:rPr lang="en-ZA" dirty="0" smtClean="0"/>
              <a:t>is 148, which equals </a:t>
            </a:r>
            <a:r>
              <a:rPr lang="en-ZA" i="1" dirty="0" smtClean="0"/>
              <a:t>“</a:t>
            </a:r>
            <a:r>
              <a:rPr lang="en-ZA" i="1" dirty="0" err="1" smtClean="0"/>
              <a:t>Mahanayim</a:t>
            </a:r>
            <a:r>
              <a:rPr lang="en-ZA" i="1" dirty="0" smtClean="0"/>
              <a:t>” or “two camps” </a:t>
            </a:r>
            <a:r>
              <a:rPr lang="en-ZA" dirty="0" smtClean="0"/>
              <a:t>and “</a:t>
            </a:r>
            <a:r>
              <a:rPr lang="en-ZA" i="1" dirty="0" err="1" smtClean="0"/>
              <a:t>yachalaq</a:t>
            </a:r>
            <a:r>
              <a:rPr lang="en-ZA" i="1" dirty="0" smtClean="0"/>
              <a:t>” </a:t>
            </a:r>
            <a:r>
              <a:rPr lang="en-ZA" dirty="0" smtClean="0"/>
              <a:t>or </a:t>
            </a:r>
            <a:r>
              <a:rPr lang="en-ZA" i="1" dirty="0" smtClean="0"/>
              <a:t>“he divides”. </a:t>
            </a:r>
            <a:r>
              <a:rPr lang="en-ZA" dirty="0" smtClean="0"/>
              <a:t>If you add the “</a:t>
            </a:r>
            <a:r>
              <a:rPr lang="en-ZA" i="1" dirty="0" smtClean="0"/>
              <a:t>hey”</a:t>
            </a:r>
            <a:r>
              <a:rPr lang="en-ZA" dirty="0" smtClean="0"/>
              <a:t> in front, making it </a:t>
            </a:r>
            <a:r>
              <a:rPr lang="en-ZA" i="1" dirty="0" smtClean="0"/>
              <a:t>“</a:t>
            </a:r>
            <a:r>
              <a:rPr lang="en-ZA" i="1" dirty="0" err="1" smtClean="0"/>
              <a:t>ha’pisgah</a:t>
            </a:r>
            <a:r>
              <a:rPr lang="en-ZA" i="1" dirty="0" smtClean="0"/>
              <a:t>”, </a:t>
            </a:r>
            <a:r>
              <a:rPr lang="en-ZA" dirty="0" smtClean="0"/>
              <a:t>as the Hebrew Torah reads, the numeric value is 153 which equals </a:t>
            </a:r>
            <a:r>
              <a:rPr lang="en-ZA" i="1" dirty="0" smtClean="0"/>
              <a:t>“</a:t>
            </a:r>
            <a:r>
              <a:rPr lang="en-ZA" i="1" dirty="0" err="1" smtClean="0"/>
              <a:t>B’nei</a:t>
            </a:r>
            <a:r>
              <a:rPr lang="en-ZA" i="1" dirty="0" smtClean="0"/>
              <a:t> Elohim” or “sons of Elohim”. </a:t>
            </a:r>
            <a:r>
              <a:rPr lang="en-ZA" dirty="0" smtClean="0"/>
              <a:t>Between the </a:t>
            </a:r>
            <a:r>
              <a:rPr lang="en-ZA" i="1" dirty="0" smtClean="0"/>
              <a:t>“two camps” of “</a:t>
            </a:r>
            <a:r>
              <a:rPr lang="en-ZA" i="1" dirty="0" err="1" smtClean="0"/>
              <a:t>B’nei</a:t>
            </a:r>
            <a:r>
              <a:rPr lang="en-ZA" i="1" dirty="0" smtClean="0"/>
              <a:t> Elohim”, </a:t>
            </a:r>
            <a:r>
              <a:rPr lang="en-ZA" dirty="0" smtClean="0"/>
              <a:t>Moshe was to look in each direction and, according to Deuteronomy 34:1-4</a:t>
            </a:r>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35983</TotalTime>
  <Words>10922</Words>
  <Application>Microsoft Office PowerPoint</Application>
  <PresentationFormat>On-screen Show (4:3)</PresentationFormat>
  <Paragraphs>361</Paragraphs>
  <Slides>60</Slides>
  <Notes>1</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Office Theme</vt:lpstr>
      <vt:lpstr>Slide 1</vt:lpstr>
      <vt:lpstr>RECOGNITION</vt:lpstr>
      <vt:lpstr>VA’ETCHANAN “AND I PLEADED”</vt:lpstr>
      <vt:lpstr>SHABBAT NACHAMU</vt:lpstr>
      <vt:lpstr>THEMES DISCUSSED</vt:lpstr>
      <vt:lpstr>AND I PLEADED</vt:lpstr>
      <vt:lpstr>THE PROMISED LAND</vt:lpstr>
      <vt:lpstr>MOSES THE PROPHET</vt:lpstr>
      <vt:lpstr>PISGAH</vt:lpstr>
      <vt:lpstr>WHEN GOD SAYS NO</vt:lpstr>
      <vt:lpstr>THE FATHERS’ WILL</vt:lpstr>
      <vt:lpstr>GARDEN OF GETSEMANE</vt:lpstr>
      <vt:lpstr>SEE </vt:lpstr>
      <vt:lpstr>SOMETHING MORE</vt:lpstr>
      <vt:lpstr>OUR STRENGTH</vt:lpstr>
      <vt:lpstr>LISTEN ISREAL</vt:lpstr>
      <vt:lpstr>PROPHET “LIKE MOSES”</vt:lpstr>
      <vt:lpstr>TORAH</vt:lpstr>
      <vt:lpstr>REFLECTING THE TORAH</vt:lpstr>
      <vt:lpstr>ROYAL LAW</vt:lpstr>
      <vt:lpstr>LISTEN AND OBEY</vt:lpstr>
      <vt:lpstr>COVENANT PROMISE</vt:lpstr>
      <vt:lpstr>1000 GENERATIONS </vt:lpstr>
      <vt:lpstr>KINGDOM OF PRIEST THROUGH COVENANT</vt:lpstr>
      <vt:lpstr>DO NOT ADD OR SUBTRACT</vt:lpstr>
      <vt:lpstr>FENCES</vt:lpstr>
      <vt:lpstr>FALSE PROPHETS</vt:lpstr>
      <vt:lpstr>TWO SEPARATE GODS</vt:lpstr>
      <vt:lpstr>WATCHMAN</vt:lpstr>
      <vt:lpstr>CLING</vt:lpstr>
      <vt:lpstr>WHAT DOES IT MEAN TO CLING</vt:lpstr>
      <vt:lpstr>WISDOM AND UNDERSTANDING</vt:lpstr>
      <vt:lpstr>CARVED IMAGES</vt:lpstr>
      <vt:lpstr>SMELTING FURNACE</vt:lpstr>
      <vt:lpstr>REPAIRED COVENANT</vt:lpstr>
      <vt:lpstr>CONSUMING FIRE</vt:lpstr>
      <vt:lpstr>10 COMMANDMENTS</vt:lpstr>
      <vt:lpstr>REMEMBER THE NAME OF THE LORD</vt:lpstr>
      <vt:lpstr>SHEMA</vt:lpstr>
      <vt:lpstr>CENTRAL PRAYER</vt:lpstr>
      <vt:lpstr>CONSIST OF THREE PARTS</vt:lpstr>
      <vt:lpstr>TEACH</vt:lpstr>
      <vt:lpstr>HEARING</vt:lpstr>
      <vt:lpstr>TWO GREAT CIVILIZATIONS</vt:lpstr>
      <vt:lpstr>CHRISTIAN CHURCH</vt:lpstr>
      <vt:lpstr>TO BE WISE</vt:lpstr>
      <vt:lpstr> THE WORD OBEY</vt:lpstr>
      <vt:lpstr>VOICE OF THE SHOFAR</vt:lpstr>
      <vt:lpstr>SAW THE VOICES</vt:lpstr>
      <vt:lpstr>THE INTERCESSOR</vt:lpstr>
      <vt:lpstr>MEZUZAH</vt:lpstr>
      <vt:lpstr>REST FOR YOU SOUL</vt:lpstr>
      <vt:lpstr>SHEMA</vt:lpstr>
      <vt:lpstr>VEHAYAH</vt:lpstr>
      <vt:lpstr>VAIYOMER</vt:lpstr>
      <vt:lpstr>HEARING THE WORD</vt:lpstr>
      <vt:lpstr>HEAL THEIR LAND</vt:lpstr>
      <vt:lpstr>HAFTARAT VA’ETCHANAN  (PROPHETIC PORTION)</vt:lpstr>
      <vt:lpstr>TISHA B’AV</vt:lpstr>
      <vt:lpstr>TISHA B’AV</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Casper Kotze</cp:lastModifiedBy>
  <cp:revision>920</cp:revision>
  <dcterms:created xsi:type="dcterms:W3CDTF">2010-10-31T07:41:47Z</dcterms:created>
  <dcterms:modified xsi:type="dcterms:W3CDTF">2014-03-01T13:13:31Z</dcterms:modified>
</cp:coreProperties>
</file>